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9"/>
  </p:notesMasterIdLst>
  <p:sldIdLst>
    <p:sldId id="267" r:id="rId2"/>
    <p:sldId id="309" r:id="rId3"/>
    <p:sldId id="310" r:id="rId4"/>
    <p:sldId id="352" r:id="rId5"/>
    <p:sldId id="311" r:id="rId6"/>
    <p:sldId id="313" r:id="rId7"/>
    <p:sldId id="316" r:id="rId8"/>
    <p:sldId id="315" r:id="rId9"/>
    <p:sldId id="318" r:id="rId10"/>
    <p:sldId id="314" r:id="rId11"/>
    <p:sldId id="319" r:id="rId12"/>
    <p:sldId id="320" r:id="rId13"/>
    <p:sldId id="317" r:id="rId14"/>
    <p:sldId id="353" r:id="rId15"/>
    <p:sldId id="312" r:id="rId16"/>
    <p:sldId id="324" r:id="rId17"/>
    <p:sldId id="323" r:id="rId18"/>
    <p:sldId id="325" r:id="rId19"/>
    <p:sldId id="351" r:id="rId20"/>
    <p:sldId id="326" r:id="rId21"/>
    <p:sldId id="327" r:id="rId22"/>
    <p:sldId id="328" r:id="rId23"/>
    <p:sldId id="329" r:id="rId24"/>
    <p:sldId id="330" r:id="rId25"/>
    <p:sldId id="322" r:id="rId26"/>
    <p:sldId id="354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55" r:id="rId38"/>
    <p:sldId id="341" r:id="rId39"/>
    <p:sldId id="342" r:id="rId40"/>
    <p:sldId id="343" r:id="rId41"/>
    <p:sldId id="345" r:id="rId42"/>
    <p:sldId id="346" r:id="rId43"/>
    <p:sldId id="347" r:id="rId44"/>
    <p:sldId id="348" r:id="rId45"/>
    <p:sldId id="344" r:id="rId46"/>
    <p:sldId id="356" r:id="rId47"/>
    <p:sldId id="308" r:id="rId4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87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56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9E081-3943-474B-A1B4-CAD2FEBB645C}" type="datetimeFigureOut">
              <a:rPr lang="en-GB" smtClean="0"/>
              <a:t>03/03/2015</a:t>
            </a:fld>
            <a:endParaRPr lang="en-GB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GB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09808-7591-41E0-9EF4-F7B64F9A2EC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40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2" name="Podtytuł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20" name="Symbol zastępczy stopki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10" name="Symbol zastępczy numeru slajd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  <p:sp>
        <p:nvSpPr>
          <p:cNvPr id="10" name="Prostokąt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  <p:sp>
        <p:nvSpPr>
          <p:cNvPr id="6" name="Prostokąt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  <p:sp>
        <p:nvSpPr>
          <p:cNvPr id="8" name="Prostokąt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9" name="Schemat blokowy: proce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Schemat blokowy: proce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ycinek koł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ierścień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Symbol zastępczy tytułu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Symbol zastępczy tekstu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24" name="Symbol zastępczy daty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14B1588-A953-4EFF-AE78-CFDF357B37F6}" type="datetimeFigureOut">
              <a:rPr lang="pl-PL" smtClean="0"/>
              <a:t>2015-03-03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l-PL"/>
          </a:p>
        </p:txBody>
      </p:sp>
      <p:sp>
        <p:nvSpPr>
          <p:cNvPr id="22" name="Symbol zastępczy numeru slajd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DD3696B-033D-49E5-BCB2-E0F82A8A0B31}" type="slidenum">
              <a:rPr lang="pl-PL" smtClean="0"/>
              <a:t>‹Nr.›</a:t>
            </a:fld>
            <a:endParaRPr lang="pl-PL"/>
          </a:p>
        </p:txBody>
      </p:sp>
      <p:sp>
        <p:nvSpPr>
          <p:cNvPr id="15" name="Prostokąt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256" y="4890689"/>
            <a:ext cx="3710744" cy="196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15616" y="1844824"/>
            <a:ext cx="7704856" cy="19442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5400" dirty="0" err="1" smtClean="0">
                <a:solidFill>
                  <a:schemeClr val="accent3"/>
                </a:solidFill>
                <a:latin typeface="Viner Hand ITC" pitchFamily="66" charset="0"/>
              </a:rPr>
              <a:t>Voices</a:t>
            </a:r>
            <a:r>
              <a:rPr lang="pl-PL" sz="5400" dirty="0" smtClean="0">
                <a:solidFill>
                  <a:schemeClr val="accent3"/>
                </a:solidFill>
                <a:latin typeface="Viner Hand ITC" pitchFamily="66" charset="0"/>
              </a:rPr>
              <a:t> in </a:t>
            </a:r>
            <a:r>
              <a:rPr lang="pl-PL" sz="5400" dirty="0" err="1" smtClean="0">
                <a:solidFill>
                  <a:schemeClr val="accent3"/>
                </a:solidFill>
                <a:latin typeface="Viner Hand ITC" pitchFamily="66" charset="0"/>
              </a:rPr>
              <a:t>Pictures</a:t>
            </a:r>
            <a:endParaRPr lang="pl-PL" sz="5400" dirty="0">
              <a:solidFill>
                <a:schemeClr val="accent3"/>
              </a:solidFill>
              <a:latin typeface="Viner Hand ITC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4294967295"/>
          </p:nvPr>
        </p:nvSpPr>
        <p:spPr>
          <a:xfrm>
            <a:off x="1619672" y="3573016"/>
            <a:ext cx="6563072" cy="108012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3600" i="1" dirty="0" smtClean="0">
                <a:solidFill>
                  <a:srgbClr val="6A8729"/>
                </a:solidFill>
                <a:latin typeface="Garamond" panose="02020404030301010803" pitchFamily="18" charset="0"/>
              </a:rPr>
              <a:t>Cardiff, 8th-11th of </a:t>
            </a:r>
            <a:r>
              <a:rPr lang="pl-PL" sz="3600" i="1" dirty="0" err="1" smtClean="0">
                <a:solidFill>
                  <a:srgbClr val="6A8729"/>
                </a:solidFill>
                <a:latin typeface="Garamond" panose="02020404030301010803" pitchFamily="18" charset="0"/>
              </a:rPr>
              <a:t>October</a:t>
            </a:r>
            <a:r>
              <a:rPr lang="pl-PL" sz="3600" i="1" dirty="0" smtClean="0">
                <a:solidFill>
                  <a:srgbClr val="6A8729"/>
                </a:solidFill>
                <a:latin typeface="Garamond" panose="02020404030301010803" pitchFamily="18" charset="0"/>
              </a:rPr>
              <a:t>, 2014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4" name="Obraz 3" descr="E:\E\kwiecień 2013\MOKA CERTYFIK\EU_flag_LLP_EN-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77229"/>
            <a:ext cx="2448272" cy="1080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HS\AppData\Local\Temp\VIP_logo_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601" y="548679"/>
            <a:ext cx="1853823" cy="1137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72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3496432" cy="1426170"/>
          </a:xfrm>
        </p:spPr>
        <p:txBody>
          <a:bodyPr>
            <a:normAutofit fontScale="90000"/>
          </a:bodyPr>
          <a:lstStyle/>
          <a:p>
            <a:r>
              <a:rPr lang="en-GB" sz="36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Andrej, 56-year-old, Slovenian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31640" y="4365104"/>
            <a:ext cx="3168352" cy="2376264"/>
          </a:xfrm>
        </p:spPr>
        <p:txBody>
          <a:bodyPr>
            <a:normAutofit fontScale="47500" lnSpcReduction="20000"/>
          </a:bodyPr>
          <a:lstStyle/>
          <a:p>
            <a:pPr marL="82296" indent="0" algn="ctr">
              <a:buNone/>
            </a:pPr>
            <a:r>
              <a:rPr lang="pl-PL" dirty="0" smtClean="0">
                <a:latin typeface="Garamond" panose="02020404030301010803" pitchFamily="18" charset="0"/>
              </a:rPr>
              <a:t/>
            </a:r>
            <a:br>
              <a:rPr lang="pl-PL" dirty="0" smtClean="0">
                <a:latin typeface="Garamond" panose="02020404030301010803" pitchFamily="18" charset="0"/>
              </a:rPr>
            </a:br>
            <a:r>
              <a:rPr lang="pl-PL" sz="4300" b="1" dirty="0" smtClean="0">
                <a:latin typeface="Garamond" panose="02020404030301010803" pitchFamily="18" charset="0"/>
              </a:rPr>
              <a:t>„</a:t>
            </a:r>
            <a:r>
              <a:rPr lang="en-US" sz="4300" b="1" dirty="0">
                <a:latin typeface="Garamond" panose="02020404030301010803" pitchFamily="18" charset="0"/>
              </a:rPr>
              <a:t>Night photo of your city hall. That was the first day when the </a:t>
            </a:r>
            <a:r>
              <a:rPr lang="en-US" sz="4300" b="1" dirty="0" err="1">
                <a:latin typeface="Garamond" panose="02020404030301010803" pitchFamily="18" charset="0"/>
              </a:rPr>
              <a:t>christmas</a:t>
            </a:r>
            <a:r>
              <a:rPr lang="en-US" sz="4300" b="1" dirty="0">
                <a:latin typeface="Garamond" panose="02020404030301010803" pitchFamily="18" charset="0"/>
              </a:rPr>
              <a:t> tree was </a:t>
            </a:r>
            <a:r>
              <a:rPr lang="en-US" sz="4300" b="1" dirty="0" err="1">
                <a:latin typeface="Garamond" panose="02020404030301010803" pitchFamily="18" charset="0"/>
              </a:rPr>
              <a:t>enlighted</a:t>
            </a:r>
            <a:r>
              <a:rPr lang="en-US" sz="4300" b="1" dirty="0">
                <a:latin typeface="Garamond" panose="02020404030301010803" pitchFamily="18" charset="0"/>
              </a:rPr>
              <a:t>. This night was snowing and I also like small black people </a:t>
            </a:r>
            <a:r>
              <a:rPr lang="en-US" sz="4300" b="1" dirty="0" err="1">
                <a:latin typeface="Garamond" panose="02020404030301010803" pitchFamily="18" charset="0"/>
              </a:rPr>
              <a:t>silhuets</a:t>
            </a:r>
            <a:r>
              <a:rPr lang="en-US" sz="4300" b="1" dirty="0">
                <a:latin typeface="Garamond" panose="02020404030301010803" pitchFamily="18" charset="0"/>
              </a:rPr>
              <a:t> in front of the building</a:t>
            </a:r>
            <a:r>
              <a:rPr lang="en-US" sz="4300" b="1" dirty="0" smtClean="0">
                <a:latin typeface="Garamond" panose="02020404030301010803" pitchFamily="18" charset="0"/>
              </a:rPr>
              <a:t>.</a:t>
            </a:r>
            <a:r>
              <a:rPr lang="pl-PL" sz="4300" b="1" dirty="0" smtClean="0">
                <a:latin typeface="Garamond" panose="02020404030301010803" pitchFamily="18" charset="0"/>
              </a:rPr>
              <a:t>”</a:t>
            </a:r>
            <a:endParaRPr lang="en-GB" sz="4300" b="1" dirty="0">
              <a:latin typeface="Garamond" panose="02020404030301010803" pitchFamily="18" charset="0"/>
            </a:endParaRPr>
          </a:p>
        </p:txBody>
      </p:sp>
      <p:pic>
        <p:nvPicPr>
          <p:cNvPr id="3074" name="Picture 2" descr="C:\Users\ppp\AppData\Local\Microsoft\Windows\Temporary Internet Files\Content.Outlook\VHML9444\lublin-dec12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424"/>
            <a:ext cx="3945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6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Andrej, 56-year-old, Slovenian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31640" y="5949280"/>
            <a:ext cx="7498080" cy="792088"/>
          </a:xfrm>
        </p:spPr>
        <p:txBody>
          <a:bodyPr>
            <a:normAutofit fontScale="47500" lnSpcReduction="20000"/>
          </a:bodyPr>
          <a:lstStyle/>
          <a:p>
            <a:pPr marL="82296" indent="0" algn="ctr">
              <a:buNone/>
            </a:pPr>
            <a:r>
              <a:rPr lang="pl-PL" dirty="0" smtClean="0">
                <a:latin typeface="Garamond" panose="02020404030301010803" pitchFamily="18" charset="0"/>
              </a:rPr>
              <a:t/>
            </a:r>
            <a:br>
              <a:rPr lang="pl-PL" dirty="0" smtClean="0">
                <a:latin typeface="Garamond" panose="02020404030301010803" pitchFamily="18" charset="0"/>
              </a:rPr>
            </a:br>
            <a:r>
              <a:rPr lang="pl-PL" sz="4300" b="1" dirty="0" smtClean="0">
                <a:latin typeface="Garamond" panose="02020404030301010803" pitchFamily="18" charset="0"/>
              </a:rPr>
              <a:t>„</a:t>
            </a:r>
            <a:r>
              <a:rPr lang="en-US" sz="4300" b="1" dirty="0">
                <a:latin typeface="Garamond" panose="02020404030301010803" pitchFamily="18" charset="0"/>
              </a:rPr>
              <a:t>Just stairs and two ladies </a:t>
            </a:r>
            <a:r>
              <a:rPr lang="en-US" sz="4300" b="1" dirty="0" err="1">
                <a:latin typeface="Garamond" panose="02020404030301010803" pitchFamily="18" charset="0"/>
              </a:rPr>
              <a:t>poze</a:t>
            </a:r>
            <a:r>
              <a:rPr lang="en-US" sz="4300" b="1" dirty="0">
                <a:latin typeface="Garamond" panose="02020404030301010803" pitchFamily="18" charset="0"/>
              </a:rPr>
              <a:t> in front of them - winter picture - maybe there are some </a:t>
            </a:r>
            <a:r>
              <a:rPr lang="en-US" sz="4300" b="1" dirty="0" err="1">
                <a:latin typeface="Garamond" panose="02020404030301010803" pitchFamily="18" charset="0"/>
              </a:rPr>
              <a:t>beautifull</a:t>
            </a:r>
            <a:r>
              <a:rPr lang="en-US" sz="4300" b="1" dirty="0">
                <a:latin typeface="Garamond" panose="02020404030301010803" pitchFamily="18" charset="0"/>
              </a:rPr>
              <a:t> flowers on </a:t>
            </a:r>
            <a:r>
              <a:rPr lang="en-US" sz="4300" b="1" dirty="0" err="1">
                <a:latin typeface="Garamond" panose="02020404030301010803" pitchFamily="18" charset="0"/>
              </a:rPr>
              <a:t>teraces</a:t>
            </a:r>
            <a:r>
              <a:rPr lang="en-US" sz="4300" b="1" dirty="0">
                <a:latin typeface="Garamond" panose="02020404030301010803" pitchFamily="18" charset="0"/>
              </a:rPr>
              <a:t> in the spring?</a:t>
            </a:r>
            <a:r>
              <a:rPr lang="pl-PL" sz="4300" b="1" dirty="0" smtClean="0">
                <a:latin typeface="Garamond" panose="02020404030301010803" pitchFamily="18" charset="0"/>
              </a:rPr>
              <a:t>.”</a:t>
            </a:r>
            <a:endParaRPr lang="en-GB" sz="4300" b="1" dirty="0">
              <a:latin typeface="Garamond" panose="02020404030301010803" pitchFamily="18" charset="0"/>
            </a:endParaRPr>
          </a:p>
        </p:txBody>
      </p:sp>
      <p:pic>
        <p:nvPicPr>
          <p:cNvPr id="8194" name="Picture 2" descr="C:\Users\ppp\AppData\Local\Microsoft\Windows\Temporary Internet Files\Content.Outlook\VHML9444\lublin-dec12-13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42381"/>
            <a:ext cx="6833309" cy="483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2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Andrej, 56-year-old, Slovenian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31640" y="5949280"/>
            <a:ext cx="7498080" cy="792088"/>
          </a:xfrm>
        </p:spPr>
        <p:txBody>
          <a:bodyPr>
            <a:normAutofit fontScale="47500" lnSpcReduction="20000"/>
          </a:bodyPr>
          <a:lstStyle/>
          <a:p>
            <a:pPr marL="82296" indent="0" algn="ctr">
              <a:buNone/>
            </a:pPr>
            <a:r>
              <a:rPr lang="pl-PL" dirty="0" smtClean="0">
                <a:latin typeface="Garamond" panose="02020404030301010803" pitchFamily="18" charset="0"/>
              </a:rPr>
              <a:t/>
            </a:r>
            <a:br>
              <a:rPr lang="pl-PL" dirty="0" smtClean="0">
                <a:latin typeface="Garamond" panose="02020404030301010803" pitchFamily="18" charset="0"/>
              </a:rPr>
            </a:br>
            <a:r>
              <a:rPr lang="pl-PL" sz="4300" b="1" dirty="0" smtClean="0">
                <a:latin typeface="Garamond" panose="02020404030301010803" pitchFamily="18" charset="0"/>
              </a:rPr>
              <a:t>„</a:t>
            </a:r>
            <a:r>
              <a:rPr lang="en-US" sz="4300" b="1" dirty="0" err="1">
                <a:latin typeface="Garamond" panose="02020404030301010803" pitchFamily="18" charset="0"/>
              </a:rPr>
              <a:t>Pidgeons</a:t>
            </a:r>
            <a:r>
              <a:rPr lang="en-US" sz="4300" b="1" dirty="0">
                <a:latin typeface="Garamond" panose="02020404030301010803" pitchFamily="18" charset="0"/>
              </a:rPr>
              <a:t> heated themselves at wall of the building and waiting that somebody throw them any food. - hence: </a:t>
            </a:r>
            <a:r>
              <a:rPr lang="en-US" sz="4300" b="1" dirty="0" err="1">
                <a:latin typeface="Garamond" panose="02020404030301010803" pitchFamily="18" charset="0"/>
              </a:rPr>
              <a:t>pidgeon</a:t>
            </a:r>
            <a:r>
              <a:rPr lang="en-US" sz="4300" b="1" dirty="0">
                <a:latin typeface="Garamond" panose="02020404030301010803" pitchFamily="18" charset="0"/>
              </a:rPr>
              <a:t> </a:t>
            </a:r>
            <a:r>
              <a:rPr lang="en-US" sz="4300" b="1" dirty="0" smtClean="0">
                <a:latin typeface="Garamond" panose="02020404030301010803" pitchFamily="18" charset="0"/>
              </a:rPr>
              <a:t>beggars</a:t>
            </a:r>
            <a:r>
              <a:rPr lang="pl-PL" sz="4300" b="1" dirty="0" smtClean="0">
                <a:latin typeface="Garamond" panose="02020404030301010803" pitchFamily="18" charset="0"/>
              </a:rPr>
              <a:t>.”</a:t>
            </a:r>
            <a:endParaRPr lang="en-GB" sz="4300" b="1" dirty="0">
              <a:latin typeface="Garamond" panose="02020404030301010803" pitchFamily="18" charset="0"/>
            </a:endParaRPr>
          </a:p>
        </p:txBody>
      </p:sp>
      <p:pic>
        <p:nvPicPr>
          <p:cNvPr id="9218" name="Picture 2" descr="C:\Users\ppp\AppData\Local\Microsoft\Windows\Temporary Internet Files\Content.Outlook\VHML9444\lublin-dec12-08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089660"/>
            <a:ext cx="6480048" cy="467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3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3600400" cy="1426170"/>
          </a:xfrm>
        </p:spPr>
        <p:txBody>
          <a:bodyPr>
            <a:normAutofit fontScale="90000"/>
          </a:bodyPr>
          <a:lstStyle/>
          <a:p>
            <a:r>
              <a:rPr lang="en-GB" sz="36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Andrej, 56-year-old, Slovenian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15616" y="4292760"/>
            <a:ext cx="3168352" cy="2376264"/>
          </a:xfrm>
        </p:spPr>
        <p:txBody>
          <a:bodyPr>
            <a:normAutofit fontScale="55000" lnSpcReduction="20000"/>
          </a:bodyPr>
          <a:lstStyle/>
          <a:p>
            <a:pPr marL="82296" indent="0" algn="ctr">
              <a:buNone/>
            </a:pPr>
            <a:r>
              <a:rPr lang="pl-PL" dirty="0" smtClean="0">
                <a:latin typeface="Garamond" panose="02020404030301010803" pitchFamily="18" charset="0"/>
              </a:rPr>
              <a:t/>
            </a:r>
            <a:br>
              <a:rPr lang="pl-PL" dirty="0" smtClean="0">
                <a:latin typeface="Garamond" panose="02020404030301010803" pitchFamily="18" charset="0"/>
              </a:rPr>
            </a:br>
            <a:r>
              <a:rPr lang="pl-PL" sz="4300" b="1" dirty="0" smtClean="0">
                <a:latin typeface="Garamond" panose="02020404030301010803" pitchFamily="18" charset="0"/>
              </a:rPr>
              <a:t>„</a:t>
            </a:r>
            <a:r>
              <a:rPr lang="en-US" sz="4300" b="1" dirty="0">
                <a:latin typeface="Garamond" panose="02020404030301010803" pitchFamily="18" charset="0"/>
              </a:rPr>
              <a:t>Old wind mill in the open air museum. I like contrast between white snow and black wood from </a:t>
            </a:r>
            <a:r>
              <a:rPr lang="en-US" sz="4300" b="1" dirty="0" err="1">
                <a:latin typeface="Garamond" panose="02020404030301010803" pitchFamily="18" charset="0"/>
              </a:rPr>
              <a:t>whoom</a:t>
            </a:r>
            <a:r>
              <a:rPr lang="en-US" sz="4300" b="1" dirty="0">
                <a:latin typeface="Garamond" panose="02020404030301010803" pitchFamily="18" charset="0"/>
              </a:rPr>
              <a:t> is mill build..</a:t>
            </a:r>
            <a:r>
              <a:rPr lang="pl-PL" sz="4300" b="1" dirty="0" smtClean="0">
                <a:latin typeface="Garamond" panose="02020404030301010803" pitchFamily="18" charset="0"/>
              </a:rPr>
              <a:t>”</a:t>
            </a:r>
            <a:endParaRPr lang="en-GB" sz="4300" b="1" dirty="0">
              <a:latin typeface="Garamond" panose="02020404030301010803" pitchFamily="18" charset="0"/>
            </a:endParaRPr>
          </a:p>
        </p:txBody>
      </p:sp>
      <p:pic>
        <p:nvPicPr>
          <p:cNvPr id="6146" name="Picture 2" descr="C:\Users\ppp\AppData\Local\Microsoft\Windows\Temporary Internet Files\Content.Outlook\VHML9444\lublin-dec1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8976"/>
            <a:ext cx="4678680" cy="648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02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4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</a:t>
            </a:r>
            <a:r>
              <a:rPr lang="pl-PL" sz="44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Spanish</a:t>
            </a:r>
            <a:endParaRPr lang="en-GB" dirty="0"/>
          </a:p>
        </p:txBody>
      </p:sp>
      <p:pic>
        <p:nvPicPr>
          <p:cNvPr id="3074" name="Picture 2" descr="Iago Canda Abal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7913"/>
            <a:ext cx="3189881" cy="318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256" y="4890689"/>
            <a:ext cx="3710744" cy="196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662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Spanish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44764" y="5982816"/>
            <a:ext cx="7498080" cy="875184"/>
          </a:xfrm>
        </p:spPr>
        <p:txBody>
          <a:bodyPr/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</a:t>
            </a:r>
            <a:r>
              <a:rPr lang="pl-PL" sz="2400" b="1" dirty="0" err="1" smtClean="0">
                <a:latin typeface="Garamond" panose="02020404030301010803" pitchFamily="18" charset="0"/>
              </a:rPr>
              <a:t>Funny</a:t>
            </a:r>
            <a:r>
              <a:rPr lang="pl-PL" sz="2400" b="1" dirty="0" smtClean="0">
                <a:latin typeface="Garamond" panose="02020404030301010803" pitchFamily="18" charset="0"/>
              </a:rPr>
              <a:t> </a:t>
            </a:r>
            <a:r>
              <a:rPr lang="pl-PL" sz="2400" b="1" dirty="0">
                <a:latin typeface="Garamond" panose="02020404030301010803" pitchFamily="18" charset="0"/>
              </a:rPr>
              <a:t>place </a:t>
            </a:r>
            <a:r>
              <a:rPr lang="pl-PL" sz="2400" b="1" dirty="0" err="1">
                <a:latin typeface="Garamond" panose="02020404030301010803" pitchFamily="18" charset="0"/>
              </a:rPr>
              <a:t>near</a:t>
            </a:r>
            <a:r>
              <a:rPr lang="pl-PL" sz="2400" b="1" dirty="0">
                <a:latin typeface="Garamond" panose="02020404030301010803" pitchFamily="18" charset="0"/>
              </a:rPr>
              <a:t> moja praca</a:t>
            </a:r>
            <a:r>
              <a:rPr lang="pl-PL" dirty="0" smtClean="0"/>
              <a:t>.”</a:t>
            </a:r>
            <a:endParaRPr lang="en-GB" dirty="0"/>
          </a:p>
        </p:txBody>
      </p:sp>
      <p:pic>
        <p:nvPicPr>
          <p:cNvPr id="2051" name="Picture 3" descr="C:\Users\ppp\AppData\Local\Microsoft\Windows\Temporary Internet Files\Content.Outlook\VHML9444\DSC008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6372200" cy="477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68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Spanish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296757" y="6147747"/>
            <a:ext cx="7498080" cy="875184"/>
          </a:xfrm>
        </p:spPr>
        <p:txBody>
          <a:bodyPr/>
          <a:lstStyle/>
          <a:p>
            <a:pPr marL="82296" indent="0" algn="ctr">
              <a:buNone/>
            </a:pPr>
            <a:r>
              <a:rPr lang="pl-PL" sz="2400" b="1" dirty="0">
                <a:latin typeface="Garamond" panose="02020404030301010803" pitchFamily="18" charset="0"/>
              </a:rPr>
              <a:t>„Perla Company (KINO!)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13314" name="Picture 2" descr="C:\Users\ppp\AppData\Local\Microsoft\Windows\Temporary Internet Files\Content.Outlook\VHML9444\DSC010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1124744"/>
            <a:ext cx="6708237" cy="503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8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2580769" cy="1570186"/>
          </a:xfrm>
        </p:spPr>
        <p:txBody>
          <a:bodyPr>
            <a:normAutofit fontScale="90000"/>
          </a:bodyPr>
          <a:lstStyle/>
          <a:p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Spanish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44764" y="5445224"/>
            <a:ext cx="2291132" cy="1412776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„Dom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12290" name="Picture 2" descr="C:\Users\ppp\AppData\Local\Microsoft\Windows\Temporary Internet Files\Content.Outlook\VHML9444\DSC00826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77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7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Spanish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296757" y="6147747"/>
            <a:ext cx="7498080" cy="875184"/>
          </a:xfrm>
        </p:spPr>
        <p:txBody>
          <a:bodyPr/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</a:t>
            </a:r>
            <a:r>
              <a:rPr lang="en-US" sz="2400" b="1" dirty="0" err="1">
                <a:latin typeface="Garamond" panose="02020404030301010803" pitchFamily="18" charset="0"/>
              </a:rPr>
              <a:t>Plac</a:t>
            </a:r>
            <a:r>
              <a:rPr lang="en-US" sz="2400" b="1" dirty="0">
                <a:latin typeface="Garamond" panose="02020404030301010803" pitchFamily="18" charset="0"/>
              </a:rPr>
              <a:t> </a:t>
            </a:r>
            <a:r>
              <a:rPr lang="en-US" sz="2400" b="1" dirty="0" err="1">
                <a:latin typeface="Garamond" panose="02020404030301010803" pitchFamily="18" charset="0"/>
              </a:rPr>
              <a:t>Litewski</a:t>
            </a:r>
            <a:r>
              <a:rPr lang="en-US" sz="2400" b="1" dirty="0">
                <a:latin typeface="Garamond" panose="02020404030301010803" pitchFamily="18" charset="0"/>
              </a:rPr>
              <a:t>. Meet point to meet with friends.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14338" name="Picture 2" descr="C:\Users\ppp\AppData\Local\Microsoft\Windows\Temporary Internet Files\Content.Outlook\VHML9444\DSC008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6972267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77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Spanish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296757" y="6147747"/>
            <a:ext cx="7498080" cy="875184"/>
          </a:xfrm>
        </p:spPr>
        <p:txBody>
          <a:bodyPr/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</a:t>
            </a:r>
            <a:r>
              <a:rPr lang="en-US" sz="2400" b="1" dirty="0" err="1">
                <a:latin typeface="Garamond" panose="02020404030301010803" pitchFamily="18" charset="0"/>
              </a:rPr>
              <a:t>Krakowskie</a:t>
            </a:r>
            <a:r>
              <a:rPr lang="en-US" sz="2400" b="1" dirty="0">
                <a:latin typeface="Garamond" panose="02020404030301010803" pitchFamily="18" charset="0"/>
              </a:rPr>
              <a:t> street. One of the most important streets.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1026" name="Picture 2" descr="C:\Users\ppp\AppData\Local\Microsoft\Windows\Temporary Internet Files\Content.Outlook\VHML9444\DSC008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6972267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76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256" y="4890689"/>
            <a:ext cx="3710744" cy="196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4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Our</a:t>
            </a:r>
            <a:r>
              <a:rPr lang="pl-PL" sz="44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 </a:t>
            </a:r>
            <a:r>
              <a:rPr lang="pl-PL" sz="44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task</a:t>
            </a:r>
            <a:r>
              <a:rPr lang="pl-PL" sz="44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…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en-US" dirty="0">
                <a:latin typeface="Garamond" panose="02020404030301010803" pitchFamily="18" charset="0"/>
              </a:rPr>
              <a:t>PowerPoint </a:t>
            </a:r>
            <a:r>
              <a:rPr lang="pl-PL" dirty="0" err="1" smtClean="0">
                <a:latin typeface="Garamond" panose="02020404030301010803" pitchFamily="18" charset="0"/>
              </a:rPr>
              <a:t>presentation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en-US" dirty="0" smtClean="0">
                <a:latin typeface="Garamond" panose="02020404030301010803" pitchFamily="18" charset="0"/>
              </a:rPr>
              <a:t>with </a:t>
            </a:r>
            <a:r>
              <a:rPr lang="en-US" dirty="0">
                <a:latin typeface="Garamond" panose="02020404030301010803" pitchFamily="18" charset="0"/>
              </a:rPr>
              <a:t>pictures of different perceptions of a </a:t>
            </a:r>
            <a:r>
              <a:rPr lang="en-US" dirty="0" smtClean="0">
                <a:latin typeface="Garamond" panose="02020404030301010803" pitchFamily="18" charset="0"/>
              </a:rPr>
              <a:t>city</a:t>
            </a:r>
            <a:r>
              <a:rPr lang="pl-PL" dirty="0" smtClean="0">
                <a:latin typeface="Garamond" panose="02020404030301010803" pitchFamily="18" charset="0"/>
              </a:rPr>
              <a:t>.</a:t>
            </a:r>
          </a:p>
          <a:p>
            <a:pPr marL="82296" indent="0">
              <a:buNone/>
            </a:pPr>
            <a:endParaRPr lang="pl-PL" dirty="0">
              <a:latin typeface="Garamond" panose="02020404030301010803" pitchFamily="18" charset="0"/>
            </a:endParaRPr>
          </a:p>
          <a:p>
            <a:pPr marL="82296" indent="0">
              <a:buNone/>
            </a:pPr>
            <a:r>
              <a:rPr lang="pl-PL" dirty="0" err="1" smtClean="0">
                <a:latin typeface="Garamond" panose="02020404030301010803" pitchFamily="18" charset="0"/>
              </a:rPr>
              <a:t>Our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task</a:t>
            </a:r>
            <a:r>
              <a:rPr lang="pl-PL" dirty="0" smtClean="0">
                <a:latin typeface="Garamond" panose="02020404030301010803" pitchFamily="18" charset="0"/>
              </a:rPr>
              <a:t> was to </a:t>
            </a:r>
            <a:r>
              <a:rPr lang="pl-PL" dirty="0" err="1" smtClean="0">
                <a:latin typeface="Garamond" panose="02020404030301010803" pitchFamily="18" charset="0"/>
              </a:rPr>
              <a:t>ask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our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prior</a:t>
            </a:r>
            <a:r>
              <a:rPr lang="pl-PL" dirty="0" smtClean="0">
                <a:latin typeface="Garamond" panose="02020404030301010803" pitchFamily="18" charset="0"/>
              </a:rPr>
              <a:t>/</a:t>
            </a:r>
            <a:r>
              <a:rPr lang="pl-PL" dirty="0" err="1" smtClean="0">
                <a:latin typeface="Garamond" panose="02020404030301010803" pitchFamily="18" charset="0"/>
              </a:rPr>
              <a:t>present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learners</a:t>
            </a:r>
            <a:r>
              <a:rPr lang="pl-PL" dirty="0" smtClean="0">
                <a:latin typeface="Garamond" panose="02020404030301010803" pitchFamily="18" charset="0"/>
              </a:rPr>
              <a:t>, </a:t>
            </a:r>
            <a:r>
              <a:rPr lang="pl-PL" dirty="0" err="1" smtClean="0">
                <a:latin typeface="Garamond" panose="02020404030301010803" pitchFamily="18" charset="0"/>
              </a:rPr>
              <a:t>employees</a:t>
            </a:r>
            <a:r>
              <a:rPr lang="pl-PL" dirty="0" smtClean="0">
                <a:latin typeface="Garamond" panose="02020404030301010803" pitchFamily="18" charset="0"/>
              </a:rPr>
              <a:t>, </a:t>
            </a:r>
            <a:r>
              <a:rPr lang="pl-PL" dirty="0" err="1" smtClean="0">
                <a:latin typeface="Garamond" panose="02020404030301010803" pitchFamily="18" charset="0"/>
              </a:rPr>
              <a:t>friends</a:t>
            </a:r>
            <a:r>
              <a:rPr lang="pl-PL" dirty="0" smtClean="0">
                <a:latin typeface="Garamond" panose="02020404030301010803" pitchFamily="18" charset="0"/>
              </a:rPr>
              <a:t> to go </a:t>
            </a:r>
            <a:r>
              <a:rPr lang="pl-PL" dirty="0" err="1" smtClean="0">
                <a:latin typeface="Garamond" panose="02020404030301010803" pitchFamily="18" charset="0"/>
              </a:rPr>
              <a:t>around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>
                <a:latin typeface="Garamond" panose="02020404030301010803" pitchFamily="18" charset="0"/>
              </a:rPr>
              <a:t>o</a:t>
            </a:r>
            <a:r>
              <a:rPr lang="pl-PL" dirty="0" err="1" smtClean="0">
                <a:latin typeface="Garamond" panose="02020404030301010803" pitchFamily="18" charset="0"/>
              </a:rPr>
              <a:t>ur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town</a:t>
            </a:r>
            <a:r>
              <a:rPr lang="pl-PL" dirty="0">
                <a:latin typeface="Garamond" panose="02020404030301010803" pitchFamily="18" charset="0"/>
              </a:rPr>
              <a:t> </a:t>
            </a:r>
            <a:r>
              <a:rPr lang="pl-PL" dirty="0" smtClean="0">
                <a:latin typeface="Garamond" panose="02020404030301010803" pitchFamily="18" charset="0"/>
              </a:rPr>
              <a:t>and </a:t>
            </a:r>
            <a:r>
              <a:rPr lang="pl-PL" dirty="0" err="1" smtClean="0">
                <a:latin typeface="Garamond" panose="02020404030301010803" pitchFamily="18" charset="0"/>
              </a:rPr>
              <a:t>make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photos</a:t>
            </a:r>
            <a:r>
              <a:rPr lang="pl-PL" dirty="0" smtClean="0">
                <a:latin typeface="Garamond" panose="02020404030301010803" pitchFamily="18" charset="0"/>
              </a:rPr>
              <a:t> (</a:t>
            </a:r>
            <a:r>
              <a:rPr lang="pl-PL" dirty="0" err="1" smtClean="0">
                <a:latin typeface="Garamond" panose="02020404030301010803" pitchFamily="18" charset="0"/>
              </a:rPr>
              <a:t>or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choose</a:t>
            </a:r>
            <a:r>
              <a:rPr lang="pl-PL" dirty="0" smtClean="0">
                <a:latin typeface="Garamond" panose="02020404030301010803" pitchFamily="18" charset="0"/>
              </a:rPr>
              <a:t> from </a:t>
            </a:r>
            <a:r>
              <a:rPr lang="pl-PL" dirty="0" err="1" smtClean="0">
                <a:latin typeface="Garamond" panose="02020404030301010803" pitchFamily="18" charset="0"/>
              </a:rPr>
              <a:t>their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private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collections</a:t>
            </a:r>
            <a:r>
              <a:rPr lang="pl-PL" dirty="0" smtClean="0">
                <a:latin typeface="Garamond" panose="02020404030301010803" pitchFamily="18" charset="0"/>
              </a:rPr>
              <a:t>) of </a:t>
            </a:r>
            <a:r>
              <a:rPr lang="pl-PL" dirty="0" err="1" smtClean="0">
                <a:latin typeface="Garamond" panose="02020404030301010803" pitchFamily="18" charset="0"/>
              </a:rPr>
              <a:t>things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they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find</a:t>
            </a:r>
            <a:r>
              <a:rPr lang="pl-PL" dirty="0" smtClean="0">
                <a:latin typeface="Garamond" panose="02020404030301010803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pl-PL" dirty="0" err="1">
                <a:latin typeface="Garamond" panose="02020404030301010803" pitchFamily="18" charset="0"/>
              </a:rPr>
              <a:t>i</a:t>
            </a:r>
            <a:r>
              <a:rPr lang="pl-PL" dirty="0" err="1" smtClean="0">
                <a:latin typeface="Garamond" panose="02020404030301010803" pitchFamily="18" charset="0"/>
              </a:rPr>
              <a:t>mportant</a:t>
            </a:r>
            <a:r>
              <a:rPr lang="pl-PL" dirty="0" smtClean="0">
                <a:latin typeface="Garamond" panose="02020404030301010803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pl-PL" dirty="0" err="1">
                <a:latin typeface="Garamond" panose="02020404030301010803" pitchFamily="18" charset="0"/>
              </a:rPr>
              <a:t>b</a:t>
            </a:r>
            <a:r>
              <a:rPr lang="pl-PL" dirty="0" err="1" smtClean="0">
                <a:latin typeface="Garamond" panose="02020404030301010803" pitchFamily="18" charset="0"/>
              </a:rPr>
              <a:t>eautiful</a:t>
            </a:r>
            <a:r>
              <a:rPr lang="pl-PL" dirty="0" smtClean="0">
                <a:latin typeface="Garamond" panose="02020404030301010803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pl-PL" dirty="0" err="1">
                <a:latin typeface="Garamond" panose="02020404030301010803" pitchFamily="18" charset="0"/>
              </a:rPr>
              <a:t>c</a:t>
            </a:r>
            <a:r>
              <a:rPr lang="pl-PL" dirty="0" err="1" smtClean="0">
                <a:latin typeface="Garamond" panose="02020404030301010803" pitchFamily="18" charset="0"/>
              </a:rPr>
              <a:t>haracteristic</a:t>
            </a:r>
            <a:r>
              <a:rPr lang="pl-PL" dirty="0" smtClean="0">
                <a:latin typeface="Garamond" panose="02020404030301010803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pl-PL" dirty="0" err="1">
                <a:latin typeface="Garamond" panose="02020404030301010803" pitchFamily="18" charset="0"/>
              </a:rPr>
              <a:t>m</a:t>
            </a:r>
            <a:r>
              <a:rPr lang="pl-PL" dirty="0" err="1" smtClean="0">
                <a:latin typeface="Garamond" panose="02020404030301010803" pitchFamily="18" charset="0"/>
              </a:rPr>
              <a:t>eaningful</a:t>
            </a:r>
            <a:r>
              <a:rPr lang="pl-PL" dirty="0" smtClean="0">
                <a:latin typeface="Garamond" panose="02020404030301010803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pl-PL" dirty="0" err="1">
                <a:latin typeface="Garamond" panose="02020404030301010803" pitchFamily="18" charset="0"/>
              </a:rPr>
              <a:t>w</a:t>
            </a:r>
            <a:r>
              <a:rPr lang="pl-PL" dirty="0" err="1" smtClean="0">
                <a:latin typeface="Garamond" panose="02020404030301010803" pitchFamily="18" charset="0"/>
              </a:rPr>
              <a:t>orth</a:t>
            </a:r>
            <a:r>
              <a:rPr lang="pl-PL" dirty="0" smtClean="0">
                <a:latin typeface="Garamond" panose="02020404030301010803" pitchFamily="18" charset="0"/>
              </a:rPr>
              <a:t> </a:t>
            </a:r>
            <a:r>
              <a:rPr lang="pl-PL" dirty="0" err="1" smtClean="0">
                <a:latin typeface="Garamond" panose="02020404030301010803" pitchFamily="18" charset="0"/>
              </a:rPr>
              <a:t>remembering</a:t>
            </a:r>
            <a:r>
              <a:rPr lang="pl-PL" dirty="0" smtClean="0">
                <a:latin typeface="Garamond" panose="02020404030301010803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pl-PL" dirty="0">
                <a:latin typeface="Garamond" panose="02020404030301010803" pitchFamily="18" charset="0"/>
              </a:rPr>
              <a:t>e</a:t>
            </a:r>
            <a:r>
              <a:rPr lang="pl-PL" dirty="0" smtClean="0">
                <a:latin typeface="Garamond" panose="02020404030301010803" pitchFamily="18" charset="0"/>
              </a:rPr>
              <a:t>tc.</a:t>
            </a:r>
          </a:p>
          <a:p>
            <a:pPr>
              <a:buFontTx/>
              <a:buChar char="-"/>
            </a:pPr>
            <a:endParaRPr lang="pl-PL" dirty="0" smtClean="0">
              <a:latin typeface="Garamond" panose="02020404030301010803" pitchFamily="18" charset="0"/>
            </a:endParaRPr>
          </a:p>
          <a:p>
            <a:pPr marL="82296" indent="0">
              <a:buNone/>
            </a:pPr>
            <a:r>
              <a:rPr lang="pl-PL" dirty="0" smtClean="0">
                <a:latin typeface="Garamond" panose="02020404030301010803" pitchFamily="18" charset="0"/>
              </a:rPr>
              <a:t>In </a:t>
            </a:r>
            <a:r>
              <a:rPr lang="pl-PL" dirty="0" err="1" smtClean="0">
                <a:latin typeface="Garamond" panose="02020404030301010803" pitchFamily="18" charset="0"/>
              </a:rPr>
              <a:t>general</a:t>
            </a:r>
            <a:r>
              <a:rPr lang="pl-PL" dirty="0">
                <a:latin typeface="Garamond" panose="02020404030301010803" pitchFamily="18" charset="0"/>
              </a:rPr>
              <a:t> </a:t>
            </a:r>
            <a:r>
              <a:rPr lang="pl-PL" b="1" dirty="0" smtClean="0">
                <a:latin typeface="Garamond" panose="02020404030301010803" pitchFamily="18" charset="0"/>
              </a:rPr>
              <a:t>to </a:t>
            </a:r>
            <a:r>
              <a:rPr lang="pl-PL" b="1" dirty="0" err="1" smtClean="0">
                <a:latin typeface="Garamond" panose="02020404030301010803" pitchFamily="18" charset="0"/>
              </a:rPr>
              <a:t>create</a:t>
            </a:r>
            <a:r>
              <a:rPr lang="pl-PL" b="1" dirty="0" smtClean="0">
                <a:latin typeface="Garamond" panose="02020404030301010803" pitchFamily="18" charset="0"/>
              </a:rPr>
              <a:t> a set of </a:t>
            </a:r>
            <a:r>
              <a:rPr lang="pl-PL" b="1" dirty="0" err="1" smtClean="0">
                <a:latin typeface="Garamond" panose="02020404030301010803" pitchFamily="18" charset="0"/>
              </a:rPr>
              <a:t>pictures</a:t>
            </a:r>
            <a:r>
              <a:rPr lang="pl-PL" b="1" dirty="0" smtClean="0">
                <a:latin typeface="Garamond" panose="02020404030301010803" pitchFamily="18" charset="0"/>
              </a:rPr>
              <a:t> </a:t>
            </a:r>
            <a:r>
              <a:rPr lang="pl-PL" b="1" dirty="0" err="1" smtClean="0">
                <a:latin typeface="Garamond" panose="02020404030301010803" pitchFamily="18" charset="0"/>
              </a:rPr>
              <a:t>that</a:t>
            </a:r>
            <a:r>
              <a:rPr lang="pl-PL" b="1" dirty="0" smtClean="0">
                <a:latin typeface="Garamond" panose="02020404030301010803" pitchFamily="18" charset="0"/>
              </a:rPr>
              <a:t> </a:t>
            </a:r>
            <a:r>
              <a:rPr lang="pl-PL" b="1" dirty="0" err="1" smtClean="0">
                <a:latin typeface="Garamond" panose="02020404030301010803" pitchFamily="18" charset="0"/>
              </a:rPr>
              <a:t>will</a:t>
            </a:r>
            <a:r>
              <a:rPr lang="pl-PL" b="1" dirty="0" smtClean="0">
                <a:latin typeface="Garamond" panose="02020404030301010803" pitchFamily="18" charset="0"/>
              </a:rPr>
              <a:t> show </a:t>
            </a:r>
            <a:r>
              <a:rPr lang="pl-PL" b="1" dirty="0" err="1" smtClean="0">
                <a:latin typeface="Garamond" panose="02020404030301010803" pitchFamily="18" charset="0"/>
              </a:rPr>
              <a:t>us</a:t>
            </a:r>
            <a:r>
              <a:rPr lang="pl-PL" b="1" dirty="0" smtClean="0">
                <a:latin typeface="Garamond" panose="02020404030301010803" pitchFamily="18" charset="0"/>
              </a:rPr>
              <a:t> </a:t>
            </a:r>
            <a:r>
              <a:rPr lang="pl-PL" b="1" dirty="0" err="1" smtClean="0">
                <a:latin typeface="Garamond" panose="02020404030301010803" pitchFamily="18" charset="0"/>
              </a:rPr>
              <a:t>their</a:t>
            </a:r>
            <a:r>
              <a:rPr lang="pl-PL" b="1" dirty="0" smtClean="0">
                <a:latin typeface="Garamond" panose="02020404030301010803" pitchFamily="18" charset="0"/>
              </a:rPr>
              <a:t> </a:t>
            </a:r>
            <a:r>
              <a:rPr lang="pl-PL" b="1" dirty="0" err="1" smtClean="0">
                <a:latin typeface="Garamond" panose="02020404030301010803" pitchFamily="18" charset="0"/>
              </a:rPr>
              <a:t>unique</a:t>
            </a:r>
            <a:r>
              <a:rPr lang="pl-PL" b="1" dirty="0" smtClean="0">
                <a:latin typeface="Garamond" panose="02020404030301010803" pitchFamily="18" charset="0"/>
              </a:rPr>
              <a:t> </a:t>
            </a:r>
            <a:r>
              <a:rPr lang="pl-PL" b="1" dirty="0" err="1" smtClean="0">
                <a:latin typeface="Garamond" panose="02020404030301010803" pitchFamily="18" charset="0"/>
              </a:rPr>
              <a:t>perception</a:t>
            </a:r>
            <a:r>
              <a:rPr lang="pl-PL" b="1" dirty="0" smtClean="0">
                <a:latin typeface="Garamond" panose="02020404030301010803" pitchFamily="18" charset="0"/>
              </a:rPr>
              <a:t> of </a:t>
            </a:r>
            <a:r>
              <a:rPr lang="pl-PL" b="1" dirty="0" err="1" smtClean="0">
                <a:latin typeface="Garamond" panose="02020404030301010803" pitchFamily="18" charset="0"/>
              </a:rPr>
              <a:t>our</a:t>
            </a:r>
            <a:r>
              <a:rPr lang="pl-PL" b="1" dirty="0" smtClean="0">
                <a:latin typeface="Garamond" panose="02020404030301010803" pitchFamily="18" charset="0"/>
              </a:rPr>
              <a:t> </a:t>
            </a:r>
            <a:r>
              <a:rPr lang="pl-PL" b="1" dirty="0" err="1" smtClean="0">
                <a:latin typeface="Garamond" panose="02020404030301010803" pitchFamily="18" charset="0"/>
              </a:rPr>
              <a:t>town</a:t>
            </a:r>
            <a:r>
              <a:rPr lang="pl-PL" dirty="0" smtClean="0">
                <a:latin typeface="Garamond" panose="02020404030301010803" pitchFamily="18" charset="0"/>
              </a:rPr>
              <a:t>.</a:t>
            </a:r>
          </a:p>
          <a:p>
            <a:pPr>
              <a:buFontTx/>
              <a:buChar char="-"/>
            </a:pPr>
            <a:endParaRPr lang="en-GB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90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Spanish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272756" y="5982816"/>
            <a:ext cx="7498080" cy="875184"/>
          </a:xfrm>
        </p:spPr>
        <p:txBody>
          <a:bodyPr>
            <a:normAutofit lnSpcReduction="10000"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</a:t>
            </a:r>
            <a:r>
              <a:rPr lang="en-US" sz="2400" b="1" dirty="0">
                <a:latin typeface="Garamond" panose="02020404030301010803" pitchFamily="18" charset="0"/>
              </a:rPr>
              <a:t>Small chapel with important paintings, inside the castle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15362" name="Picture 2" descr="C:\Users\ppp\AppData\Local\Microsoft\Windows\Temporary Internet Files\Content.Outlook\VHML9444\DSC009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6660232" cy="499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90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Spanish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046943"/>
            <a:ext cx="7498080" cy="87518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</a:t>
            </a:r>
            <a:r>
              <a:rPr lang="en-US" sz="2400" b="1" dirty="0">
                <a:latin typeface="Garamond" panose="02020404030301010803" pitchFamily="18" charset="0"/>
              </a:rPr>
              <a:t>The castle!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16386" name="Picture 2" descr="C:\Users\ppp\AppData\Local\Microsoft\Windows\Temporary Internet Files\Content.Outlook\VHML9444\DSC01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80728"/>
            <a:ext cx="6732240" cy="504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5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Spanish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046943"/>
            <a:ext cx="7498080" cy="87518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</a:t>
            </a:r>
            <a:r>
              <a:rPr lang="en-US" sz="2400" b="1" dirty="0">
                <a:latin typeface="Garamond" panose="02020404030301010803" pitchFamily="18" charset="0"/>
              </a:rPr>
              <a:t>Lublin Plaza. To go shopping and have fun.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17410" name="Picture 2" descr="C:\Users\ppp\AppData\Local\Microsoft\Windows\Temporary Internet Files\Content.Outlook\VHML9444\DSC008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0728"/>
            <a:ext cx="6660232" cy="499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60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Spanish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046943"/>
            <a:ext cx="7498080" cy="87518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„Majdanek</a:t>
            </a:r>
            <a:r>
              <a:rPr lang="en-US" sz="2400" b="1" dirty="0" smtClean="0">
                <a:latin typeface="Garamond" panose="02020404030301010803" pitchFamily="18" charset="0"/>
              </a:rPr>
              <a:t>.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18434" name="Picture 2" descr="C:\Users\ppp\AppData\Local\Microsoft\Windows\Temporary Internet Files\Content.Outlook\VHML9444\DSC00649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7150612" cy="5211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13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Spanish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 fontScale="92500"/>
          </a:bodyPr>
          <a:lstStyle/>
          <a:p>
            <a:pPr marL="82296" indent="0" algn="ctr">
              <a:buNone/>
            </a:pPr>
            <a:r>
              <a:rPr lang="pl-PL" sz="2400" b="1" dirty="0">
                <a:latin typeface="Garamond" panose="02020404030301010803" pitchFamily="18" charset="0"/>
              </a:rPr>
              <a:t>„The </a:t>
            </a:r>
            <a:r>
              <a:rPr lang="pl-PL" sz="2400" b="1" dirty="0" err="1">
                <a:latin typeface="Garamond" panose="02020404030301010803" pitchFamily="18" charset="0"/>
              </a:rPr>
              <a:t>bests</a:t>
            </a:r>
            <a:r>
              <a:rPr lang="pl-PL" sz="2400" b="1" dirty="0">
                <a:latin typeface="Garamond" panose="02020404030301010803" pitchFamily="18" charset="0"/>
              </a:rPr>
              <a:t> </a:t>
            </a:r>
            <a:r>
              <a:rPr lang="pl-PL" sz="2400" b="1" dirty="0" err="1" smtClean="0">
                <a:latin typeface="Garamond" panose="02020404030301010803" pitchFamily="18" charset="0"/>
              </a:rPr>
              <a:t>street</a:t>
            </a:r>
            <a:r>
              <a:rPr lang="pl-PL" sz="2400" b="1" dirty="0" smtClean="0">
                <a:latin typeface="Garamond" panose="02020404030301010803" pitchFamily="18" charset="0"/>
              </a:rPr>
              <a:t>: </a:t>
            </a:r>
            <a:r>
              <a:rPr lang="pl-PL" sz="2400" b="1" dirty="0" err="1">
                <a:latin typeface="Garamond" panose="02020404030301010803" pitchFamily="18" charset="0"/>
              </a:rPr>
              <a:t>Gorna</a:t>
            </a:r>
            <a:r>
              <a:rPr lang="pl-PL" sz="2400" b="1" dirty="0">
                <a:latin typeface="Garamond" panose="02020404030301010803" pitchFamily="18" charset="0"/>
              </a:rPr>
              <a:t> (Dom), </a:t>
            </a:r>
            <a:r>
              <a:rPr lang="pl-PL" sz="2400" b="1" dirty="0" smtClean="0">
                <a:latin typeface="Garamond" panose="02020404030301010803" pitchFamily="18" charset="0"/>
              </a:rPr>
              <a:t>Narutowicza </a:t>
            </a:r>
            <a:r>
              <a:rPr lang="pl-PL" sz="2400" b="1" dirty="0">
                <a:latin typeface="Garamond" panose="02020404030301010803" pitchFamily="18" charset="0"/>
              </a:rPr>
              <a:t>(moja </a:t>
            </a:r>
            <a:r>
              <a:rPr lang="pl-PL" sz="2400" b="1" dirty="0" smtClean="0">
                <a:latin typeface="Garamond" panose="02020404030301010803" pitchFamily="18" charset="0"/>
              </a:rPr>
              <a:t>praca)</a:t>
            </a:r>
            <a:r>
              <a:rPr lang="en-US" sz="2400" b="1" dirty="0" smtClean="0">
                <a:latin typeface="Garamond" panose="02020404030301010803" pitchFamily="18" charset="0"/>
              </a:rPr>
              <a:t>.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19458" name="Picture 2" descr="C:\Users\ppp\AppData\Local\Microsoft\Windows\Temporary Internet Files\Content.Outlook\VHML9444\DSC008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08720"/>
            <a:ext cx="7092280" cy="531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53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3352416" cy="1570186"/>
          </a:xfrm>
        </p:spPr>
        <p:txBody>
          <a:bodyPr>
            <a:normAutofit fontScale="90000"/>
          </a:bodyPr>
          <a:lstStyle/>
          <a:p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Iago, 28-year-old, Spanish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44764" y="5589240"/>
            <a:ext cx="3227236" cy="126876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>
                <a:latin typeface="Garamond" panose="02020404030301010803" pitchFamily="18" charset="0"/>
              </a:rPr>
              <a:t>„</a:t>
            </a:r>
            <a:r>
              <a:rPr lang="pl-PL" sz="2400" b="1" dirty="0" err="1">
                <a:latin typeface="Garamond" panose="02020404030301010803" pitchFamily="18" charset="0"/>
              </a:rPr>
              <a:t>Graffitti</a:t>
            </a:r>
            <a:r>
              <a:rPr lang="pl-PL" sz="2400" b="1" dirty="0">
                <a:latin typeface="Garamond" panose="02020404030301010803" pitchFamily="18" charset="0"/>
              </a:rPr>
              <a:t> painting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11266" name="Picture 2" descr="C:\Users\ppp\AppData\Local\Microsoft\Windows\Temporary Internet Files\Content.Outlook\VHML9444\DSC010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74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44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Martyna, 27-year-old, </a:t>
            </a:r>
            <a:r>
              <a:rPr lang="pl-PL" sz="44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Polish</a:t>
            </a:r>
            <a:endParaRPr lang="en-GB" dirty="0"/>
          </a:p>
        </p:txBody>
      </p:sp>
      <p:pic>
        <p:nvPicPr>
          <p:cNvPr id="4098" name="Picture 2" descr="https://fbcdn-sphotos-b-a.akamaihd.net/hphotos-ak-xfa1/v/t1.0-9/10645091_714374681965405_1961944065151867081_n.jpg?oh=7d3cfff7d254450dcdc0f91e06c304a9&amp;oe=54CD1AE9&amp;__gda__=1421391839_6882a91c8547ee9802e1073357c3365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3095658" cy="544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256" y="4890689"/>
            <a:ext cx="3710744" cy="196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2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Martyna, 27-year-old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Polish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„Chleb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20482" name="Picture 2" descr="C:\Users\ppp\AppData\Local\Microsoft\Windows\Temporary Internet Files\Content.Outlook\VHML9444\IMG_34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7920372" cy="528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18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Martyna, 27-year-old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Polish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„Chleb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21506" name="Picture 2" descr="C:\Users\ppp\AppData\Local\Microsoft\Windows\Temporary Internet Files\Content.Outlook\VHML9444\IMG_34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7920372" cy="528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21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Martyna, 27-year-old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Polish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„Ważka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22530" name="Picture 2" descr="C:\Users\ppp\AppData\Local\Microsoft\Windows\Temporary Internet Files\Content.Outlook\VHML9444\IMG_25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8028384" cy="535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33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Who</a:t>
            </a:r>
            <a:r>
              <a:rPr lang="pl-PL" sz="36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 </a:t>
            </a:r>
            <a:r>
              <a:rPr lang="pl-PL" sz="36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managed</a:t>
            </a:r>
            <a:r>
              <a:rPr lang="pl-PL" sz="36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 to </a:t>
            </a:r>
            <a:r>
              <a:rPr lang="pl-PL" sz="36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fulfil</a:t>
            </a:r>
            <a:r>
              <a:rPr lang="pl-PL" sz="36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 </a:t>
            </a:r>
            <a:r>
              <a:rPr lang="pl-PL" sz="36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our</a:t>
            </a:r>
            <a:r>
              <a:rPr lang="pl-PL" sz="36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 </a:t>
            </a:r>
            <a:r>
              <a:rPr lang="pl-PL" sz="36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task</a:t>
            </a:r>
            <a:r>
              <a:rPr lang="pl-PL" sz="36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?</a:t>
            </a:r>
            <a:endParaRPr lang="en-GB" sz="36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pl-PL" sz="2200" dirty="0" err="1" smtClean="0">
                <a:latin typeface="Garamond" panose="02020404030301010803" pitchFamily="18" charset="0"/>
              </a:rPr>
              <a:t>Andrej</a:t>
            </a:r>
            <a:r>
              <a:rPr lang="pl-PL" sz="2200" dirty="0">
                <a:latin typeface="Garamond" panose="02020404030301010803" pitchFamily="18" charset="0"/>
              </a:rPr>
              <a:t>, </a:t>
            </a:r>
            <a:r>
              <a:rPr lang="pl-PL" sz="2200" dirty="0" smtClean="0">
                <a:latin typeface="Garamond" panose="02020404030301010803" pitchFamily="18" charset="0"/>
              </a:rPr>
              <a:t>56-year-old, </a:t>
            </a:r>
            <a:r>
              <a:rPr lang="pl-PL" sz="2200" dirty="0" err="1" smtClean="0">
                <a:latin typeface="Garamond" panose="02020404030301010803" pitchFamily="18" charset="0"/>
              </a:rPr>
              <a:t>Slovenian</a:t>
            </a:r>
            <a:r>
              <a:rPr lang="pl-PL" sz="2200" dirty="0" smtClean="0">
                <a:latin typeface="Garamond" panose="02020404030301010803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pl-PL" sz="2200" dirty="0" smtClean="0">
                <a:latin typeface="Garamond" panose="02020404030301010803" pitchFamily="18" charset="0"/>
              </a:rPr>
              <a:t>Iago, 28-year-old, Spanish;</a:t>
            </a:r>
          </a:p>
          <a:p>
            <a:pPr>
              <a:buFontTx/>
              <a:buChar char="-"/>
            </a:pPr>
            <a:r>
              <a:rPr lang="pl-PL" sz="2200" dirty="0" smtClean="0">
                <a:latin typeface="Garamond" panose="02020404030301010803" pitchFamily="18" charset="0"/>
              </a:rPr>
              <a:t>Martyna, 27-year-old, </a:t>
            </a:r>
            <a:r>
              <a:rPr lang="pl-PL" sz="2200" dirty="0" err="1" smtClean="0">
                <a:latin typeface="Garamond" panose="02020404030301010803" pitchFamily="18" charset="0"/>
              </a:rPr>
              <a:t>Polish</a:t>
            </a:r>
            <a:r>
              <a:rPr lang="pl-PL" sz="2200" dirty="0" smtClean="0">
                <a:latin typeface="Garamond" panose="02020404030301010803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pl-PL" sz="2200" dirty="0" smtClean="0">
                <a:latin typeface="Garamond" panose="02020404030301010803" pitchFamily="18" charset="0"/>
              </a:rPr>
              <a:t>Hélène, </a:t>
            </a:r>
            <a:r>
              <a:rPr lang="de-DE" sz="2200" smtClean="0">
                <a:latin typeface="Garamond" panose="02020404030301010803" pitchFamily="18" charset="0"/>
              </a:rPr>
              <a:t>67-year-old, </a:t>
            </a:r>
            <a:r>
              <a:rPr lang="pl-PL" sz="2200" smtClean="0">
                <a:latin typeface="Garamond" panose="02020404030301010803" pitchFamily="18" charset="0"/>
              </a:rPr>
              <a:t>Belgian</a:t>
            </a:r>
            <a:r>
              <a:rPr lang="pl-PL" sz="2200" dirty="0">
                <a:latin typeface="Garamond" panose="02020404030301010803" pitchFamily="18" charset="0"/>
              </a:rPr>
              <a:t>.</a:t>
            </a:r>
            <a:endParaRPr lang="pl-PL" sz="2200" dirty="0" smtClean="0">
              <a:latin typeface="Garamond" panose="02020404030301010803" pitchFamily="18" charset="0"/>
            </a:endParaRPr>
          </a:p>
        </p:txBody>
      </p:sp>
      <p:pic>
        <p:nvPicPr>
          <p:cNvPr id="4" name="image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256" y="4890689"/>
            <a:ext cx="3710744" cy="196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524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Martyna, 27-year-old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Polish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„Ważka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23554" name="Picture 2" descr="C:\Users\ppp\AppData\Local\Microsoft\Windows\Temporary Internet Files\Content.Outlook\VHML9444\IMG_25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8028384" cy="535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6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Martyna, 27-year-old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Polish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„Delikatność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24578" name="Picture 2" descr="C:\Users\ppp\AppData\Local\Microsoft\Windows\Temporary Internet Files\Content.Outlook\VHML9444\IMG_3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7704348" cy="513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49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Martyna, 27-year-old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Polish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„Pola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25602" name="Picture 2" descr="C:\Users\ppp\AppData\Local\Microsoft\Windows\Temporary Internet Files\Content.Outlook\VHML9444\IMG_25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777686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86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Martyna, 27-year-old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Polish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„Lizaki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26626" name="Picture 2" descr="C:\Users\ppp\AppData\Local\Microsoft\Windows\Temporary Internet Files\Content.Outlook\VHML9444\IMG_34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7812360" cy="520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37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Martyna, 27-year-old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Polish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„Orkiestra na ulicy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27650" name="Picture 2" descr="C:\Users\ppp\AppData\Local\Microsoft\Windows\Temporary Internet Files\Content.Outlook\VHML9444\IMG_34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788487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41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Martyna, 27-year-old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Polish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„Dziecko na ulicy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28675" name="Picture 3" descr="C:\Users\ppp\AppData\Local\Microsoft\Windows\Temporary Internet Files\Content.Outlook\VHML9444\IMG_34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7"/>
            <a:ext cx="7956376" cy="53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84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Martyna, 27-year-old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Polish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pl-PL" sz="2400" b="1" dirty="0" smtClean="0">
                <a:latin typeface="Garamond" panose="02020404030301010803" pitchFamily="18" charset="0"/>
              </a:rPr>
              <a:t>„</a:t>
            </a:r>
            <a:r>
              <a:rPr lang="pl-PL" sz="2400" b="1" dirty="0" err="1" smtClean="0">
                <a:latin typeface="Garamond" panose="02020404030301010803" pitchFamily="18" charset="0"/>
              </a:rPr>
              <a:t>Souvenirs</a:t>
            </a:r>
            <a:r>
              <a:rPr lang="pl-PL" dirty="0" smtClean="0"/>
              <a:t>”</a:t>
            </a:r>
            <a:endParaRPr lang="en-GB" dirty="0"/>
          </a:p>
        </p:txBody>
      </p:sp>
      <p:pic>
        <p:nvPicPr>
          <p:cNvPr id="29698" name="Picture 2" descr="C:\Users\ppp\AppData\Local\Microsoft\Windows\Temporary Internet Files\Content.Outlook\VHML9444\IMG_34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100" y="796249"/>
            <a:ext cx="81009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96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4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Hélène</a:t>
            </a:r>
            <a:r>
              <a:rPr lang="pl-PL" sz="44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4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Belgian</a:t>
            </a:r>
            <a:endParaRPr lang="en-GB" dirty="0"/>
          </a:p>
        </p:txBody>
      </p:sp>
      <p:pic>
        <p:nvPicPr>
          <p:cNvPr id="4" name="image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256" y="4890689"/>
            <a:ext cx="3710744" cy="196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élène Sajons-Gilm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721" y="1734557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19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Hélène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Belgian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en-GB" dirty="0"/>
          </a:p>
        </p:txBody>
      </p:sp>
      <p:pic>
        <p:nvPicPr>
          <p:cNvPr id="30722" name="Picture 2" descr="C:\Users\ppp\AppData\Local\Microsoft\Windows\Temporary Internet Files\Content.Outlook\VHML9444\Lublin 10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80728"/>
            <a:ext cx="7249121" cy="572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06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Hélène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Belgian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en-GB" dirty="0"/>
          </a:p>
        </p:txBody>
      </p:sp>
      <p:pic>
        <p:nvPicPr>
          <p:cNvPr id="31746" name="Picture 2" descr="C:\Users\ppp\AppData\Local\Microsoft\Windows\Temporary Internet Files\Content.Outlook\VHML9444\Lublin 11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795688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46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Andrej</a:t>
            </a:r>
            <a:r>
              <a:rPr lang="pl-PL" sz="36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56-year-old, </a:t>
            </a:r>
            <a:r>
              <a:rPr lang="pl-PL" sz="36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Slovenian</a:t>
            </a:r>
            <a:endParaRPr lang="en-GB" sz="36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pic>
        <p:nvPicPr>
          <p:cNvPr id="2050" name="Picture 2" descr="Andrej Ivanuš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75908"/>
            <a:ext cx="302433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256" y="4890689"/>
            <a:ext cx="3710744" cy="196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332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Hélène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Belgian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en-GB" dirty="0"/>
          </a:p>
        </p:txBody>
      </p:sp>
      <p:pic>
        <p:nvPicPr>
          <p:cNvPr id="32770" name="Picture 2" descr="C:\Users\ppp\AppData\Local\Microsoft\Windows\Temporary Internet Files\Content.Outlook\VHML9444\Lublin 12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896" y="1124744"/>
            <a:ext cx="8172400" cy="544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97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Hélène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Belgian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en-GB" dirty="0"/>
          </a:p>
        </p:txBody>
      </p:sp>
      <p:pic>
        <p:nvPicPr>
          <p:cNvPr id="34818" name="Picture 2" descr="C:\Users\ppp\AppData\Local\Microsoft\Windows\Temporary Internet Files\Content.Outlook\VHML9444\Lublin 4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95626"/>
            <a:ext cx="8172400" cy="5523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44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Hélène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Belgian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en-GB" dirty="0"/>
          </a:p>
        </p:txBody>
      </p:sp>
      <p:pic>
        <p:nvPicPr>
          <p:cNvPr id="35842" name="Picture 2" descr="C:\Users\ppp\AppData\Local\Microsoft\Windows\Temporary Internet Files\Content.Outlook\VHML9444\Lublin 3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56775"/>
            <a:ext cx="8532440" cy="489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70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Hélène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Belgian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en-GB" dirty="0"/>
          </a:p>
        </p:txBody>
      </p:sp>
      <p:pic>
        <p:nvPicPr>
          <p:cNvPr id="36866" name="Picture 2" descr="C:\Users\ppp\AppData\Local\Microsoft\Windows\Temporary Internet Files\Content.Outlook\VHML9444\Lublin 1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8" y="961711"/>
            <a:ext cx="4443958" cy="592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ppp\AppData\Local\Microsoft\Windows\Temporary Internet Files\Content.Outlook\VHML9444\Lublin 2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61710"/>
            <a:ext cx="4443958" cy="592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93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2514631" cy="1143000"/>
          </a:xfrm>
        </p:spPr>
        <p:txBody>
          <a:bodyPr>
            <a:normAutofit fontScale="90000"/>
          </a:bodyPr>
          <a:lstStyle/>
          <a:p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Hélène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Belgian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en-GB" dirty="0"/>
          </a:p>
        </p:txBody>
      </p:sp>
      <p:pic>
        <p:nvPicPr>
          <p:cNvPr id="37890" name="Picture 2" descr="C:\Users\ppp\AppData\Local\Microsoft\Windows\Temporary Internet Files\Content.Outlook\VHML9444\Lublin 5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581"/>
            <a:ext cx="505602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6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9297" y="25121"/>
            <a:ext cx="7498080" cy="1143000"/>
          </a:xfrm>
        </p:spPr>
        <p:txBody>
          <a:bodyPr>
            <a:normAutofit/>
          </a:bodyPr>
          <a:lstStyle/>
          <a:p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Hélène</a:t>
            </a:r>
            <a:r>
              <a:rPr lang="pl-PL" sz="40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, </a:t>
            </a:r>
            <a:r>
              <a:rPr lang="pl-PL" sz="4000" b="1" dirty="0" err="1">
                <a:solidFill>
                  <a:schemeClr val="accent3"/>
                </a:solidFill>
                <a:latin typeface="Viner Hand ITC" panose="03070502030502020203" pitchFamily="66" charset="0"/>
              </a:rPr>
              <a:t>Belgian</a:t>
            </a:r>
            <a:endParaRPr lang="en-GB" sz="40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80768" y="6227929"/>
            <a:ext cx="7498080" cy="694197"/>
          </a:xfrm>
        </p:spPr>
        <p:txBody>
          <a:bodyPr>
            <a:normAutofit fontScale="47500" lnSpcReduction="20000"/>
          </a:bodyPr>
          <a:lstStyle/>
          <a:p>
            <a:pPr marL="82296" indent="0" algn="ctr">
              <a:buNone/>
            </a:pPr>
            <a:r>
              <a:rPr lang="pl-PL" b="1" dirty="0" smtClean="0">
                <a:latin typeface="Garamond" panose="02020404030301010803" pitchFamily="18" charset="0"/>
              </a:rPr>
              <a:t>„</a:t>
            </a:r>
            <a:r>
              <a:rPr lang="en-US" b="1" dirty="0" smtClean="0">
                <a:latin typeface="Garamond" panose="02020404030301010803" pitchFamily="18" charset="0"/>
              </a:rPr>
              <a:t>For </a:t>
            </a:r>
            <a:r>
              <a:rPr lang="en-US" b="1" dirty="0">
                <a:latin typeface="Garamond" panose="02020404030301010803" pitchFamily="18" charset="0"/>
              </a:rPr>
              <a:t>me it was quite unusual to see how Jesus was represented (museum and open air museum) because sitting in that attitude he looked quite </a:t>
            </a:r>
            <a:r>
              <a:rPr lang="en-US" b="1" dirty="0" smtClean="0">
                <a:latin typeface="Garamond" panose="02020404030301010803" pitchFamily="18" charset="0"/>
              </a:rPr>
              <a:t>bored</a:t>
            </a:r>
            <a:r>
              <a:rPr lang="pl-PL" b="1" dirty="0" smtClean="0">
                <a:latin typeface="Garamond" panose="02020404030301010803" pitchFamily="18" charset="0"/>
              </a:rPr>
              <a:t>.”</a:t>
            </a:r>
            <a:endParaRPr lang="en-GB" b="1" dirty="0">
              <a:latin typeface="Garamond" panose="02020404030301010803" pitchFamily="18" charset="0"/>
            </a:endParaRPr>
          </a:p>
        </p:txBody>
      </p:sp>
      <p:pic>
        <p:nvPicPr>
          <p:cNvPr id="33794" name="Picture 2" descr="C:\Users\ppp\AppData\Local\Microsoft\Windows\Temporary Internet Files\Content.Outlook\VHML9444\Lublin 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88043"/>
            <a:ext cx="7092280" cy="531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35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858120" cy="1143000"/>
          </a:xfrm>
        </p:spPr>
        <p:txBody>
          <a:bodyPr>
            <a:normAutofit/>
          </a:bodyPr>
          <a:lstStyle/>
          <a:p>
            <a:r>
              <a:rPr lang="pl-PL" sz="32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How </a:t>
            </a:r>
            <a:r>
              <a:rPr lang="pl-PL" sz="32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can</a:t>
            </a:r>
            <a:r>
              <a:rPr lang="pl-PL" sz="32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 we </a:t>
            </a:r>
            <a:r>
              <a:rPr lang="pl-PL" sz="32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use</a:t>
            </a:r>
            <a:r>
              <a:rPr lang="pl-PL" sz="32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 </a:t>
            </a:r>
            <a:r>
              <a:rPr lang="pl-PL" sz="32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this</a:t>
            </a:r>
            <a:r>
              <a:rPr lang="pl-PL" sz="32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 </a:t>
            </a:r>
            <a:r>
              <a:rPr lang="pl-PL" sz="32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activity</a:t>
            </a:r>
            <a:r>
              <a:rPr lang="pl-PL" sz="32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 </a:t>
            </a:r>
            <a:r>
              <a:rPr lang="pl-PL" sz="32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during</a:t>
            </a:r>
            <a:r>
              <a:rPr lang="pl-PL" sz="32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 a </a:t>
            </a:r>
            <a:r>
              <a:rPr lang="pl-PL" sz="32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language</a:t>
            </a:r>
            <a:r>
              <a:rPr lang="pl-PL" sz="32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 </a:t>
            </a:r>
            <a:r>
              <a:rPr lang="pl-PL" sz="3200" b="1" dirty="0" err="1" smtClean="0">
                <a:solidFill>
                  <a:schemeClr val="accent3"/>
                </a:solidFill>
                <a:latin typeface="Viner Hand ITC" panose="03070502030502020203" pitchFamily="66" charset="0"/>
              </a:rPr>
              <a:t>course</a:t>
            </a:r>
            <a:r>
              <a:rPr lang="pl-PL" sz="3200" b="1" dirty="0" smtClean="0">
                <a:solidFill>
                  <a:schemeClr val="accent3"/>
                </a:solidFill>
                <a:latin typeface="Viner Hand ITC" panose="03070502030502020203" pitchFamily="66" charset="0"/>
              </a:rPr>
              <a:t>? </a:t>
            </a:r>
            <a:endParaRPr lang="en-GB" sz="3200" b="1" dirty="0">
              <a:solidFill>
                <a:schemeClr val="accent3"/>
              </a:solidFill>
              <a:latin typeface="Viner Hand ITC" panose="03070502030502020203" pitchFamily="66" charset="0"/>
            </a:endParaRPr>
          </a:p>
        </p:txBody>
      </p:sp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pl-PL" sz="2400" dirty="0" smtClean="0">
                <a:latin typeface="Garamond" panose="02020404030301010803" pitchFamily="18" charset="0"/>
              </a:rPr>
              <a:t>1. </a:t>
            </a:r>
            <a:r>
              <a:rPr lang="pl-PL" sz="2400" dirty="0" err="1" smtClean="0">
                <a:latin typeface="Garamond" panose="02020404030301010803" pitchFamily="18" charset="0"/>
              </a:rPr>
              <a:t>Personally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taken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photos</a:t>
            </a:r>
            <a:r>
              <a:rPr lang="pl-PL" sz="2400" dirty="0" smtClean="0">
                <a:latin typeface="Garamond" panose="02020404030301010803" pitchFamily="18" charset="0"/>
              </a:rPr>
              <a:t> of a </a:t>
            </a:r>
            <a:r>
              <a:rPr lang="pl-PL" sz="2400" dirty="0" err="1" smtClean="0">
                <a:latin typeface="Garamond" panose="02020404030301010803" pitchFamily="18" charset="0"/>
              </a:rPr>
              <a:t>town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can</a:t>
            </a:r>
            <a:r>
              <a:rPr lang="pl-PL" sz="2400" dirty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serve</a:t>
            </a:r>
            <a:r>
              <a:rPr lang="pl-PL" sz="2400" dirty="0" smtClean="0">
                <a:latin typeface="Garamond" panose="02020404030301010803" pitchFamily="18" charset="0"/>
              </a:rPr>
              <a:t> as </a:t>
            </a:r>
            <a:r>
              <a:rPr lang="pl-PL" sz="2400" dirty="0" err="1" smtClean="0">
                <a:latin typeface="Garamond" panose="02020404030301010803" pitchFamily="18" charset="0"/>
              </a:rPr>
              <a:t>an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introduction</a:t>
            </a:r>
            <a:r>
              <a:rPr lang="pl-PL" sz="2400" dirty="0" smtClean="0">
                <a:latin typeface="Garamond" panose="02020404030301010803" pitchFamily="18" charset="0"/>
              </a:rPr>
              <a:t> to </a:t>
            </a:r>
            <a:r>
              <a:rPr lang="pl-PL" sz="2400" dirty="0" err="1" smtClean="0">
                <a:latin typeface="Garamond" panose="02020404030301010803" pitchFamily="18" charset="0"/>
              </a:rPr>
              <a:t>an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oral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presentation</a:t>
            </a:r>
            <a:r>
              <a:rPr lang="pl-PL" sz="2400" dirty="0" smtClean="0">
                <a:latin typeface="Garamond" panose="02020404030301010803" pitchFamily="18" charset="0"/>
              </a:rPr>
              <a:t> on the most </a:t>
            </a:r>
            <a:r>
              <a:rPr lang="pl-PL" sz="2400" dirty="0" err="1" smtClean="0">
                <a:latin typeface="Garamond" panose="02020404030301010803" pitchFamily="18" charset="0"/>
              </a:rPr>
              <a:t>important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spots</a:t>
            </a:r>
            <a:r>
              <a:rPr lang="pl-PL" sz="2400" dirty="0" smtClean="0">
                <a:latin typeface="Garamond" panose="02020404030301010803" pitchFamily="18" charset="0"/>
              </a:rPr>
              <a:t> in a </a:t>
            </a:r>
            <a:r>
              <a:rPr lang="pl-PL" sz="2400" dirty="0" err="1" smtClean="0">
                <a:latin typeface="Garamond" panose="02020404030301010803" pitchFamily="18" charset="0"/>
              </a:rPr>
              <a:t>student’s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surrounding</a:t>
            </a:r>
            <a:r>
              <a:rPr lang="pl-PL" sz="2400" dirty="0" smtClean="0">
                <a:latin typeface="Garamond" panose="02020404030301010803" pitchFamily="18" charset="0"/>
              </a:rPr>
              <a:t>;</a:t>
            </a:r>
          </a:p>
          <a:p>
            <a:pPr marL="82296" indent="0">
              <a:buNone/>
            </a:pPr>
            <a:r>
              <a:rPr lang="pl-PL" sz="2400" dirty="0" smtClean="0">
                <a:latin typeface="Garamond" panose="02020404030301010803" pitchFamily="18" charset="0"/>
              </a:rPr>
              <a:t>2. </a:t>
            </a:r>
            <a:r>
              <a:rPr lang="pl-PL" sz="2400" dirty="0" err="1" smtClean="0">
                <a:latin typeface="Garamond" panose="02020404030301010803" pitchFamily="18" charset="0"/>
              </a:rPr>
              <a:t>Photos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can</a:t>
            </a:r>
            <a:r>
              <a:rPr lang="pl-PL" sz="2400" dirty="0" smtClean="0">
                <a:latin typeface="Garamond" panose="02020404030301010803" pitchFamily="18" charset="0"/>
              </a:rPr>
              <a:t> be a </a:t>
            </a:r>
            <a:r>
              <a:rPr lang="pl-PL" sz="2400" dirty="0" err="1" smtClean="0">
                <a:latin typeface="Garamond" panose="02020404030301010803" pitchFamily="18" charset="0"/>
              </a:rPr>
              <a:t>basis</a:t>
            </a:r>
            <a:r>
              <a:rPr lang="pl-PL" sz="2400" dirty="0" smtClean="0">
                <a:latin typeface="Garamond" panose="02020404030301010803" pitchFamily="18" charset="0"/>
              </a:rPr>
              <a:t> for a </a:t>
            </a:r>
            <a:r>
              <a:rPr lang="pl-PL" sz="2400" dirty="0" err="1" smtClean="0">
                <a:latin typeface="Garamond" panose="02020404030301010803" pitchFamily="18" charset="0"/>
              </a:rPr>
              <a:t>guessing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game</a:t>
            </a:r>
            <a:r>
              <a:rPr lang="pl-PL" sz="2400" dirty="0" smtClean="0">
                <a:latin typeface="Garamond" panose="02020404030301010803" pitchFamily="18" charset="0"/>
              </a:rPr>
              <a:t>: </a:t>
            </a:r>
          </a:p>
          <a:p>
            <a:pPr>
              <a:buFontTx/>
              <a:buChar char="-"/>
            </a:pPr>
            <a:r>
              <a:rPr lang="pl-PL" sz="2400" dirty="0" err="1" smtClean="0">
                <a:latin typeface="Garamond" panose="02020404030301010803" pitchFamily="18" charset="0"/>
              </a:rPr>
              <a:t>Where</a:t>
            </a:r>
            <a:r>
              <a:rPr lang="pl-PL" sz="2400" dirty="0" smtClean="0">
                <a:latin typeface="Garamond" panose="02020404030301010803" pitchFamily="18" charset="0"/>
              </a:rPr>
              <a:t> the </a:t>
            </a:r>
            <a:r>
              <a:rPr lang="pl-PL" sz="2400" dirty="0" err="1" smtClean="0">
                <a:latin typeface="Garamond" panose="02020404030301010803" pitchFamily="18" charset="0"/>
              </a:rPr>
              <a:t>photo</a:t>
            </a:r>
            <a:r>
              <a:rPr lang="pl-PL" sz="2400" dirty="0" smtClean="0">
                <a:latin typeface="Garamond" panose="02020404030301010803" pitchFamily="18" charset="0"/>
              </a:rPr>
              <a:t> was </a:t>
            </a:r>
            <a:r>
              <a:rPr lang="pl-PL" sz="2400" dirty="0" err="1" smtClean="0">
                <a:latin typeface="Garamond" panose="02020404030301010803" pitchFamily="18" charset="0"/>
              </a:rPr>
              <a:t>taken</a:t>
            </a:r>
            <a:r>
              <a:rPr lang="pl-PL" sz="2400" dirty="0" smtClean="0">
                <a:latin typeface="Garamond" panose="02020404030301010803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pl-PL" sz="2400" dirty="0" err="1" smtClean="0">
                <a:latin typeface="Garamond" panose="02020404030301010803" pitchFamily="18" charset="0"/>
              </a:rPr>
              <a:t>Whose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statue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is</a:t>
            </a:r>
            <a:r>
              <a:rPr lang="pl-PL" sz="2400" dirty="0" smtClean="0">
                <a:latin typeface="Garamond" panose="02020404030301010803" pitchFamily="18" charset="0"/>
              </a:rPr>
              <a:t> in the </a:t>
            </a:r>
            <a:r>
              <a:rPr lang="pl-PL" sz="2400" dirty="0" err="1" smtClean="0">
                <a:latin typeface="Garamond" panose="02020404030301010803" pitchFamily="18" charset="0"/>
              </a:rPr>
              <a:t>picture</a:t>
            </a:r>
            <a:r>
              <a:rPr lang="pl-PL" sz="2400" dirty="0" smtClean="0">
                <a:latin typeface="Garamond" panose="02020404030301010803" pitchFamily="18" charset="0"/>
              </a:rPr>
              <a:t>?</a:t>
            </a:r>
            <a:endParaRPr lang="pl-PL" sz="2400" dirty="0">
              <a:latin typeface="Garamond" panose="02020404030301010803" pitchFamily="18" charset="0"/>
            </a:endParaRPr>
          </a:p>
          <a:p>
            <a:pPr>
              <a:buFontTx/>
              <a:buChar char="-"/>
            </a:pPr>
            <a:r>
              <a:rPr lang="pl-PL" sz="2400" dirty="0" err="1" smtClean="0">
                <a:latin typeface="Garamond" panose="02020404030301010803" pitchFamily="18" charset="0"/>
              </a:rPr>
              <a:t>What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does</a:t>
            </a:r>
            <a:r>
              <a:rPr lang="pl-PL" sz="2400" dirty="0" smtClean="0">
                <a:latin typeface="Garamond" panose="02020404030301010803" pitchFamily="18" charset="0"/>
              </a:rPr>
              <a:t> a </a:t>
            </a:r>
            <a:r>
              <a:rPr lang="pl-PL" sz="2400" dirty="0" err="1" smtClean="0">
                <a:latin typeface="Garamond" panose="02020404030301010803" pitchFamily="18" charset="0"/>
              </a:rPr>
              <a:t>certain</a:t>
            </a:r>
            <a:r>
              <a:rPr lang="pl-PL" sz="2400" dirty="0" smtClean="0">
                <a:latin typeface="Garamond" panose="02020404030301010803" pitchFamily="18" charset="0"/>
              </a:rPr>
              <a:t> set of </a:t>
            </a:r>
            <a:r>
              <a:rPr lang="pl-PL" sz="2400" dirty="0" err="1" smtClean="0">
                <a:latin typeface="Garamond" panose="02020404030301010803" pitchFamily="18" charset="0"/>
              </a:rPr>
              <a:t>photos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say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about</a:t>
            </a:r>
            <a:r>
              <a:rPr lang="pl-PL" sz="2400" dirty="0" smtClean="0">
                <a:latin typeface="Garamond" panose="02020404030301010803" pitchFamily="18" charset="0"/>
              </a:rPr>
              <a:t> the </a:t>
            </a:r>
            <a:r>
              <a:rPr lang="pl-PL" sz="2400" dirty="0" err="1" smtClean="0">
                <a:latin typeface="Garamond" panose="02020404030301010803" pitchFamily="18" charset="0"/>
              </a:rPr>
              <a:t>author</a:t>
            </a:r>
            <a:r>
              <a:rPr lang="pl-PL" sz="2400" dirty="0" smtClean="0">
                <a:latin typeface="Garamond" panose="02020404030301010803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pl-PL" sz="2400" dirty="0" err="1" smtClean="0">
                <a:latin typeface="Garamond" panose="02020404030301010803" pitchFamily="18" charset="0"/>
              </a:rPr>
              <a:t>What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kind</a:t>
            </a:r>
            <a:r>
              <a:rPr lang="pl-PL" sz="2400" dirty="0" smtClean="0">
                <a:latin typeface="Garamond" panose="02020404030301010803" pitchFamily="18" charset="0"/>
              </a:rPr>
              <a:t> of </a:t>
            </a:r>
            <a:r>
              <a:rPr lang="pl-PL" sz="2400" dirty="0" err="1" smtClean="0">
                <a:latin typeface="Garamond" panose="02020404030301010803" pitchFamily="18" charset="0"/>
              </a:rPr>
              <a:t>emotions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is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represented</a:t>
            </a:r>
            <a:r>
              <a:rPr lang="pl-PL" sz="2400" dirty="0" smtClean="0">
                <a:latin typeface="Garamond" panose="02020404030301010803" pitchFamily="18" charset="0"/>
              </a:rPr>
              <a:t> in a </a:t>
            </a:r>
            <a:r>
              <a:rPr lang="pl-PL" sz="2400" dirty="0" err="1" smtClean="0">
                <a:latin typeface="Garamond" panose="02020404030301010803" pitchFamily="18" charset="0"/>
              </a:rPr>
              <a:t>certain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photo</a:t>
            </a:r>
            <a:r>
              <a:rPr lang="pl-PL" sz="2400" dirty="0" smtClean="0">
                <a:latin typeface="Garamond" panose="02020404030301010803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pl-PL" sz="2400" dirty="0" smtClean="0">
                <a:latin typeface="Garamond" panose="02020404030301010803" pitchFamily="18" charset="0"/>
              </a:rPr>
              <a:t>How </a:t>
            </a:r>
            <a:r>
              <a:rPr lang="pl-PL" sz="2400" dirty="0" err="1" smtClean="0">
                <a:latin typeface="Garamond" panose="02020404030301010803" pitchFamily="18" charset="0"/>
              </a:rPr>
              <a:t>are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they</a:t>
            </a:r>
            <a:r>
              <a:rPr lang="pl-PL" sz="2400" dirty="0" smtClean="0">
                <a:latin typeface="Garamond" panose="02020404030301010803" pitchFamily="18" charset="0"/>
              </a:rPr>
              <a:t> (</a:t>
            </a:r>
            <a:r>
              <a:rPr lang="pl-PL" sz="2400" dirty="0" err="1" smtClean="0">
                <a:latin typeface="Garamond" panose="02020404030301010803" pitchFamily="18" charset="0"/>
              </a:rPr>
              <a:t>presented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sets</a:t>
            </a:r>
            <a:r>
              <a:rPr lang="pl-PL" sz="2400" dirty="0" smtClean="0">
                <a:latin typeface="Garamond" panose="02020404030301010803" pitchFamily="18" charset="0"/>
              </a:rPr>
              <a:t> of </a:t>
            </a:r>
            <a:r>
              <a:rPr lang="pl-PL" sz="2400" dirty="0" err="1" smtClean="0">
                <a:latin typeface="Garamond" panose="02020404030301010803" pitchFamily="18" charset="0"/>
              </a:rPr>
              <a:t>photos</a:t>
            </a:r>
            <a:r>
              <a:rPr lang="pl-PL" sz="2400" dirty="0" smtClean="0">
                <a:latin typeface="Garamond" panose="02020404030301010803" pitchFamily="18" charset="0"/>
              </a:rPr>
              <a:t>) </a:t>
            </a:r>
            <a:r>
              <a:rPr lang="pl-PL" sz="2400" dirty="0" err="1" smtClean="0">
                <a:latin typeface="Garamond" panose="02020404030301010803" pitchFamily="18" charset="0"/>
              </a:rPr>
              <a:t>different</a:t>
            </a:r>
            <a:r>
              <a:rPr lang="pl-PL" sz="2400" dirty="0" smtClean="0">
                <a:latin typeface="Garamond" panose="02020404030301010803" pitchFamily="18" charset="0"/>
              </a:rPr>
              <a:t> from one </a:t>
            </a:r>
            <a:r>
              <a:rPr lang="pl-PL" sz="2400" dirty="0" err="1" smtClean="0">
                <a:latin typeface="Garamond" panose="02020404030301010803" pitchFamily="18" charset="0"/>
              </a:rPr>
              <a:t>another</a:t>
            </a:r>
            <a:r>
              <a:rPr lang="pl-PL" sz="2400" dirty="0" smtClean="0">
                <a:latin typeface="Garamond" panose="02020404030301010803" pitchFamily="18" charset="0"/>
              </a:rPr>
              <a:t>?</a:t>
            </a:r>
          </a:p>
          <a:p>
            <a:pPr marL="82296" indent="0">
              <a:buNone/>
            </a:pPr>
            <a:endParaRPr lang="pl-PL" sz="2400" dirty="0" smtClean="0">
              <a:latin typeface="Garamond" panose="02020404030301010803" pitchFamily="18" charset="0"/>
            </a:endParaRPr>
          </a:p>
          <a:p>
            <a:pPr marL="82296" indent="0">
              <a:buNone/>
            </a:pPr>
            <a:r>
              <a:rPr lang="pl-PL" sz="2400" dirty="0" smtClean="0">
                <a:latin typeface="Garamond" panose="02020404030301010803" pitchFamily="18" charset="0"/>
              </a:rPr>
              <a:t>… and </a:t>
            </a:r>
            <a:r>
              <a:rPr lang="pl-PL" sz="2400" dirty="0" err="1" smtClean="0">
                <a:latin typeface="Garamond" panose="02020404030301010803" pitchFamily="18" charset="0"/>
              </a:rPr>
              <a:t>this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way</a:t>
            </a:r>
            <a:r>
              <a:rPr lang="pl-PL" sz="2400" dirty="0" smtClean="0">
                <a:latin typeface="Garamond" panose="02020404030301010803" pitchFamily="18" charset="0"/>
              </a:rPr>
              <a:t> we </a:t>
            </a:r>
            <a:r>
              <a:rPr lang="pl-PL" sz="2400" dirty="0" err="1" smtClean="0">
                <a:latin typeface="Garamond" panose="02020404030301010803" pitchFamily="18" charset="0"/>
              </a:rPr>
              <a:t>can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learn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new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adjectives</a:t>
            </a:r>
            <a:r>
              <a:rPr lang="pl-PL" sz="2400" dirty="0" smtClean="0">
                <a:latin typeface="Garamond" panose="02020404030301010803" pitchFamily="18" charset="0"/>
              </a:rPr>
              <a:t>, </a:t>
            </a:r>
            <a:r>
              <a:rPr lang="pl-PL" sz="2400" dirty="0" err="1" smtClean="0">
                <a:latin typeface="Garamond" panose="02020404030301010803" pitchFamily="18" charset="0"/>
              </a:rPr>
              <a:t>nouns</a:t>
            </a:r>
            <a:r>
              <a:rPr lang="pl-PL" sz="2400" dirty="0">
                <a:latin typeface="Garamond" panose="02020404030301010803" pitchFamily="18" charset="0"/>
              </a:rPr>
              <a:t> </a:t>
            </a:r>
            <a:r>
              <a:rPr lang="pl-PL" sz="2400" dirty="0" smtClean="0">
                <a:latin typeface="Garamond" panose="02020404030301010803" pitchFamily="18" charset="0"/>
              </a:rPr>
              <a:t>and a </a:t>
            </a:r>
            <a:r>
              <a:rPr lang="pl-PL" sz="2400" dirty="0" err="1" smtClean="0">
                <a:latin typeface="Garamond" panose="02020404030301010803" pitchFamily="18" charset="0"/>
              </a:rPr>
              <a:t>little</a:t>
            </a:r>
            <a:r>
              <a:rPr lang="pl-PL" sz="2400" dirty="0" smtClean="0">
                <a:latin typeface="Garamond" panose="02020404030301010803" pitchFamily="18" charset="0"/>
              </a:rPr>
              <a:t> bit of the </a:t>
            </a:r>
            <a:r>
              <a:rPr lang="pl-PL" sz="2400" dirty="0" err="1">
                <a:latin typeface="Garamond" panose="02020404030301010803" pitchFamily="18" charset="0"/>
              </a:rPr>
              <a:t>photographed</a:t>
            </a:r>
            <a:r>
              <a:rPr lang="pl-PL" sz="2400" dirty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town’s</a:t>
            </a:r>
            <a:r>
              <a:rPr lang="pl-PL" sz="2400" dirty="0" smtClean="0">
                <a:latin typeface="Garamond" panose="02020404030301010803" pitchFamily="18" charset="0"/>
              </a:rPr>
              <a:t> </a:t>
            </a:r>
            <a:r>
              <a:rPr lang="pl-PL" sz="2400" dirty="0" err="1" smtClean="0">
                <a:latin typeface="Garamond" panose="02020404030301010803" pitchFamily="18" charset="0"/>
              </a:rPr>
              <a:t>history</a:t>
            </a:r>
            <a:r>
              <a:rPr lang="pl-PL" sz="2400" dirty="0">
                <a:latin typeface="Garamond" panose="02020404030301010803" pitchFamily="18" charset="0"/>
              </a:rPr>
              <a:t>.</a:t>
            </a:r>
            <a:endParaRPr lang="pl-PL" sz="2400" dirty="0" smtClean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07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s://encrypted-tbn1.gstatic.com/images?q=tbn:ANd9GcSNbhB4E5rQXLyk9XZtz59JraV4C207Q10xd4cc3OhZOgP0jNllC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86683"/>
            <a:ext cx="4233869" cy="317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59632" y="1556792"/>
            <a:ext cx="749808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pl-PL" sz="4800" b="1" dirty="0" err="1" smtClean="0">
                <a:solidFill>
                  <a:schemeClr val="accent3"/>
                </a:solidFill>
                <a:latin typeface="Viner Hand ITC" panose="03070502030502020203" pitchFamily="66" charset="0"/>
                <a:ea typeface="+mn-ea"/>
                <a:cs typeface="+mn-cs"/>
              </a:rPr>
              <a:t>Thank</a:t>
            </a:r>
            <a:r>
              <a:rPr lang="pl-PL" sz="4800" b="1" dirty="0" smtClean="0">
                <a:solidFill>
                  <a:schemeClr val="accent3"/>
                </a:solidFill>
                <a:latin typeface="Viner Hand ITC" panose="03070502030502020203" pitchFamily="66" charset="0"/>
                <a:ea typeface="+mn-ea"/>
                <a:cs typeface="+mn-cs"/>
              </a:rPr>
              <a:t> </a:t>
            </a:r>
            <a:r>
              <a:rPr lang="pl-PL" sz="4800" b="1" dirty="0" err="1" smtClean="0">
                <a:solidFill>
                  <a:schemeClr val="accent3"/>
                </a:solidFill>
                <a:latin typeface="Viner Hand ITC" panose="03070502030502020203" pitchFamily="66" charset="0"/>
                <a:ea typeface="+mn-ea"/>
                <a:cs typeface="+mn-cs"/>
              </a:rPr>
              <a:t>you</a:t>
            </a:r>
            <a:r>
              <a:rPr lang="pl-PL" sz="4800" b="1" dirty="0" smtClean="0">
                <a:solidFill>
                  <a:schemeClr val="accent3"/>
                </a:solidFill>
                <a:latin typeface="Viner Hand ITC" panose="03070502030502020203" pitchFamily="66" charset="0"/>
                <a:ea typeface="+mn-ea"/>
                <a:cs typeface="+mn-cs"/>
              </a:rPr>
              <a:t>!</a:t>
            </a:r>
            <a:br>
              <a:rPr lang="pl-PL" sz="4800" b="1" dirty="0" smtClean="0">
                <a:solidFill>
                  <a:schemeClr val="accent3"/>
                </a:solidFill>
                <a:latin typeface="Viner Hand ITC" panose="03070502030502020203" pitchFamily="66" charset="0"/>
                <a:ea typeface="+mn-ea"/>
                <a:cs typeface="+mn-cs"/>
              </a:rPr>
            </a:br>
            <a:r>
              <a:rPr lang="pl-PL" sz="4800" b="1" dirty="0">
                <a:solidFill>
                  <a:schemeClr val="accent3"/>
                </a:solidFill>
                <a:latin typeface="Viner Hand ITC" panose="03070502030502020203" pitchFamily="66" charset="0"/>
                <a:ea typeface="+mn-ea"/>
                <a:cs typeface="+mn-cs"/>
              </a:rPr>
              <a:t/>
            </a:r>
            <a:br>
              <a:rPr lang="pl-PL" sz="4800" b="1" dirty="0">
                <a:solidFill>
                  <a:schemeClr val="accent3"/>
                </a:solidFill>
                <a:latin typeface="Viner Hand ITC" panose="03070502030502020203" pitchFamily="66" charset="0"/>
                <a:ea typeface="+mn-ea"/>
                <a:cs typeface="+mn-cs"/>
              </a:rPr>
            </a:br>
            <a:r>
              <a:rPr lang="pl-PL" sz="4800" b="1" dirty="0" smtClean="0">
                <a:solidFill>
                  <a:schemeClr val="accent3"/>
                </a:solidFill>
                <a:latin typeface="Viner Hand ITC" panose="03070502030502020203" pitchFamily="66" charset="0"/>
                <a:ea typeface="+mn-ea"/>
                <a:cs typeface="+mn-cs"/>
              </a:rPr>
              <a:t>Deinde Ltd.</a:t>
            </a:r>
            <a:endParaRPr lang="en-GB" sz="4800" b="1" dirty="0">
              <a:solidFill>
                <a:schemeClr val="accent3"/>
              </a:solidFill>
              <a:latin typeface="Viner Hand ITC" panose="03070502030502020203" pitchFamily="66" charset="0"/>
              <a:ea typeface="+mn-ea"/>
              <a:cs typeface="+mn-cs"/>
            </a:endParaRPr>
          </a:p>
        </p:txBody>
      </p:sp>
      <p:pic>
        <p:nvPicPr>
          <p:cNvPr id="4" name="image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90689"/>
            <a:ext cx="3710744" cy="196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104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Andrej, 56-year-old, Slovenian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31640" y="5949280"/>
            <a:ext cx="7498080" cy="792088"/>
          </a:xfrm>
        </p:spPr>
        <p:txBody>
          <a:bodyPr>
            <a:normAutofit fontScale="32500" lnSpcReduction="20000"/>
          </a:bodyPr>
          <a:lstStyle/>
          <a:p>
            <a:pPr marL="82296" indent="0" algn="ctr">
              <a:buNone/>
            </a:pPr>
            <a:r>
              <a:rPr lang="pl-PL" dirty="0" smtClean="0">
                <a:latin typeface="Garamond" panose="02020404030301010803" pitchFamily="18" charset="0"/>
              </a:rPr>
              <a:t/>
            </a:r>
            <a:br>
              <a:rPr lang="pl-PL" dirty="0" smtClean="0">
                <a:latin typeface="Garamond" panose="02020404030301010803" pitchFamily="18" charset="0"/>
              </a:rPr>
            </a:br>
            <a:r>
              <a:rPr lang="pl-PL" sz="4300" b="1" dirty="0" smtClean="0">
                <a:latin typeface="Garamond" panose="02020404030301010803" pitchFamily="18" charset="0"/>
              </a:rPr>
              <a:t>„</a:t>
            </a:r>
            <a:r>
              <a:rPr lang="pl-PL" sz="4300" b="1" dirty="0" err="1" smtClean="0">
                <a:latin typeface="Garamond" panose="02020404030301010803" pitchFamily="18" charset="0"/>
              </a:rPr>
              <a:t>Two</a:t>
            </a:r>
            <a:r>
              <a:rPr lang="pl-PL" sz="4300" b="1" dirty="0" smtClean="0">
                <a:latin typeface="Garamond" panose="02020404030301010803" pitchFamily="18" charset="0"/>
              </a:rPr>
              <a:t> </a:t>
            </a:r>
            <a:r>
              <a:rPr lang="pl-PL" sz="4300" b="1" dirty="0" err="1">
                <a:latin typeface="Garamond" panose="02020404030301010803" pitchFamily="18" charset="0"/>
              </a:rPr>
              <a:t>pidgeons</a:t>
            </a:r>
            <a:r>
              <a:rPr lang="pl-PL" sz="4300" b="1" dirty="0">
                <a:latin typeface="Garamond" panose="02020404030301010803" pitchFamily="18" charset="0"/>
              </a:rPr>
              <a:t> </a:t>
            </a:r>
            <a:r>
              <a:rPr lang="pl-PL" sz="4300" b="1" dirty="0" err="1">
                <a:latin typeface="Garamond" panose="02020404030301010803" pitchFamily="18" charset="0"/>
              </a:rPr>
              <a:t>heat</a:t>
            </a:r>
            <a:r>
              <a:rPr lang="pl-PL" sz="4300" b="1" dirty="0">
                <a:latin typeface="Garamond" panose="02020404030301010803" pitchFamily="18" charset="0"/>
              </a:rPr>
              <a:t> </a:t>
            </a:r>
            <a:r>
              <a:rPr lang="pl-PL" sz="4300" b="1" dirty="0" err="1">
                <a:latin typeface="Garamond" panose="02020404030301010803" pitchFamily="18" charset="0"/>
              </a:rPr>
              <a:t>each</a:t>
            </a:r>
            <a:r>
              <a:rPr lang="pl-PL" sz="4300" b="1" dirty="0">
                <a:latin typeface="Garamond" panose="02020404030301010803" pitchFamily="18" charset="0"/>
              </a:rPr>
              <a:t> </a:t>
            </a:r>
            <a:r>
              <a:rPr lang="pl-PL" sz="4300" b="1" dirty="0" err="1">
                <a:latin typeface="Garamond" panose="02020404030301010803" pitchFamily="18" charset="0"/>
              </a:rPr>
              <a:t>other</a:t>
            </a:r>
            <a:r>
              <a:rPr lang="pl-PL" sz="4300" b="1" dirty="0">
                <a:latin typeface="Garamond" panose="02020404030301010803" pitchFamily="18" charset="0"/>
              </a:rPr>
              <a:t> on the </a:t>
            </a:r>
            <a:r>
              <a:rPr lang="pl-PL" sz="4300" b="1" dirty="0" err="1">
                <a:latin typeface="Garamond" panose="02020404030301010803" pitchFamily="18" charset="0"/>
              </a:rPr>
              <a:t>terace</a:t>
            </a:r>
            <a:r>
              <a:rPr lang="pl-PL" sz="4300" b="1" dirty="0">
                <a:latin typeface="Garamond" panose="02020404030301010803" pitchFamily="18" charset="0"/>
              </a:rPr>
              <a:t> </a:t>
            </a:r>
            <a:r>
              <a:rPr lang="pl-PL" sz="4300" b="1" dirty="0" err="1">
                <a:latin typeface="Garamond" panose="02020404030301010803" pitchFamily="18" charset="0"/>
              </a:rPr>
              <a:t>where</a:t>
            </a:r>
            <a:r>
              <a:rPr lang="pl-PL" sz="4300" b="1" dirty="0">
                <a:latin typeface="Garamond" panose="02020404030301010803" pitchFamily="18" charset="0"/>
              </a:rPr>
              <a:t> we </a:t>
            </a:r>
            <a:r>
              <a:rPr lang="pl-PL" sz="4300" b="1" dirty="0" err="1">
                <a:latin typeface="Garamond" panose="02020404030301010803" pitchFamily="18" charset="0"/>
              </a:rPr>
              <a:t>have</a:t>
            </a:r>
            <a:r>
              <a:rPr lang="pl-PL" sz="4300" b="1" dirty="0">
                <a:latin typeface="Garamond" panose="02020404030301010803" pitchFamily="18" charset="0"/>
              </a:rPr>
              <a:t> </a:t>
            </a:r>
            <a:r>
              <a:rPr lang="pl-PL" sz="4300" b="1" dirty="0" err="1">
                <a:latin typeface="Garamond" panose="02020404030301010803" pitchFamily="18" charset="0"/>
              </a:rPr>
              <a:t>meeting</a:t>
            </a:r>
            <a:r>
              <a:rPr lang="pl-PL" sz="4300" b="1" dirty="0">
                <a:latin typeface="Garamond" panose="02020404030301010803" pitchFamily="18" charset="0"/>
              </a:rPr>
              <a:t> and in the </a:t>
            </a:r>
            <a:r>
              <a:rPr lang="pl-PL" sz="4300" b="1" dirty="0" err="1">
                <a:latin typeface="Garamond" panose="02020404030301010803" pitchFamily="18" charset="0"/>
              </a:rPr>
              <a:t>background</a:t>
            </a:r>
            <a:r>
              <a:rPr lang="pl-PL" sz="4300" b="1" dirty="0">
                <a:latin typeface="Garamond" panose="02020404030301010803" pitchFamily="18" charset="0"/>
              </a:rPr>
              <a:t> </a:t>
            </a:r>
            <a:r>
              <a:rPr lang="pl-PL" sz="4300" b="1" dirty="0" err="1">
                <a:latin typeface="Garamond" panose="02020404030301010803" pitchFamily="18" charset="0"/>
              </a:rPr>
              <a:t>is</a:t>
            </a:r>
            <a:r>
              <a:rPr lang="pl-PL" sz="4300" b="1" dirty="0">
                <a:latin typeface="Garamond" panose="02020404030301010803" pitchFamily="18" charset="0"/>
              </a:rPr>
              <a:t> a panorama of Lublin - </a:t>
            </a:r>
            <a:r>
              <a:rPr lang="pl-PL" sz="4300" b="1" dirty="0" err="1">
                <a:latin typeface="Garamond" panose="02020404030301010803" pitchFamily="18" charset="0"/>
              </a:rPr>
              <a:t>picture</a:t>
            </a:r>
            <a:r>
              <a:rPr lang="pl-PL" sz="4300" b="1" dirty="0">
                <a:latin typeface="Garamond" panose="02020404030301010803" pitchFamily="18" charset="0"/>
              </a:rPr>
              <a:t> was </a:t>
            </a:r>
            <a:r>
              <a:rPr lang="pl-PL" sz="4300" b="1" dirty="0" err="1">
                <a:latin typeface="Garamond" panose="02020404030301010803" pitchFamily="18" charset="0"/>
              </a:rPr>
              <a:t>taken</a:t>
            </a:r>
            <a:r>
              <a:rPr lang="pl-PL" sz="4300" b="1" dirty="0">
                <a:latin typeface="Garamond" panose="02020404030301010803" pitchFamily="18" charset="0"/>
              </a:rPr>
              <a:t> </a:t>
            </a:r>
            <a:r>
              <a:rPr lang="pl-PL" sz="4300" b="1" dirty="0" err="1">
                <a:latin typeface="Garamond" panose="02020404030301010803" pitchFamily="18" charset="0"/>
              </a:rPr>
              <a:t>through</a:t>
            </a:r>
            <a:r>
              <a:rPr lang="pl-PL" sz="4300" b="1" dirty="0">
                <a:latin typeface="Garamond" panose="02020404030301010803" pitchFamily="18" charset="0"/>
              </a:rPr>
              <a:t> the </a:t>
            </a:r>
            <a:r>
              <a:rPr lang="pl-PL" sz="4300" b="1" dirty="0" err="1">
                <a:latin typeface="Garamond" panose="02020404030301010803" pitchFamily="18" charset="0"/>
              </a:rPr>
              <a:t>window</a:t>
            </a:r>
            <a:r>
              <a:rPr lang="pl-PL" sz="4300" b="1" dirty="0">
                <a:latin typeface="Garamond" panose="02020404030301010803" pitchFamily="18" charset="0"/>
              </a:rPr>
              <a:t> </a:t>
            </a:r>
            <a:r>
              <a:rPr lang="pl-PL" sz="4300" b="1" dirty="0" err="1">
                <a:latin typeface="Garamond" panose="02020404030301010803" pitchFamily="18" charset="0"/>
              </a:rPr>
              <a:t>because</a:t>
            </a:r>
            <a:r>
              <a:rPr lang="pl-PL" sz="4300" b="1" dirty="0">
                <a:latin typeface="Garamond" panose="02020404030301010803" pitchFamily="18" charset="0"/>
              </a:rPr>
              <a:t> I </a:t>
            </a:r>
            <a:r>
              <a:rPr lang="pl-PL" sz="4300" b="1" dirty="0" err="1">
                <a:latin typeface="Garamond" panose="02020404030301010803" pitchFamily="18" charset="0"/>
              </a:rPr>
              <a:t>don't</a:t>
            </a:r>
            <a:r>
              <a:rPr lang="pl-PL" sz="4300" b="1" dirty="0">
                <a:latin typeface="Garamond" panose="02020404030301010803" pitchFamily="18" charset="0"/>
              </a:rPr>
              <a:t> want to </a:t>
            </a:r>
            <a:r>
              <a:rPr lang="pl-PL" sz="4300" b="1" dirty="0" err="1">
                <a:latin typeface="Garamond" panose="02020404030301010803" pitchFamily="18" charset="0"/>
              </a:rPr>
              <a:t>scare</a:t>
            </a:r>
            <a:r>
              <a:rPr lang="pl-PL" sz="4300" b="1" dirty="0">
                <a:latin typeface="Garamond" panose="02020404030301010803" pitchFamily="18" charset="0"/>
              </a:rPr>
              <a:t> </a:t>
            </a:r>
            <a:r>
              <a:rPr lang="pl-PL" sz="4300" b="1" dirty="0" err="1" smtClean="0">
                <a:latin typeface="Garamond" panose="02020404030301010803" pitchFamily="18" charset="0"/>
              </a:rPr>
              <a:t>them</a:t>
            </a:r>
            <a:r>
              <a:rPr lang="pl-PL" sz="4300" b="1" dirty="0" smtClean="0">
                <a:latin typeface="Garamond" panose="02020404030301010803" pitchFamily="18" charset="0"/>
              </a:rPr>
              <a:t>.”</a:t>
            </a:r>
            <a:endParaRPr lang="en-GB" sz="4300" b="1" dirty="0">
              <a:latin typeface="Garamond" panose="02020404030301010803" pitchFamily="18" charset="0"/>
            </a:endParaRPr>
          </a:p>
        </p:txBody>
      </p:sp>
      <p:pic>
        <p:nvPicPr>
          <p:cNvPr id="1026" name="Picture 2" descr="C:\Users\ppp\AppData\Local\Microsoft\Windows\Temporary Internet Files\Content.Outlook\VHML9444\lublin-dec12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6480048" cy="467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39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Andrej, 56-year-old, Slovenian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31640" y="5949280"/>
            <a:ext cx="7498080" cy="792088"/>
          </a:xfrm>
        </p:spPr>
        <p:txBody>
          <a:bodyPr>
            <a:normAutofit fontScale="47500" lnSpcReduction="20000"/>
          </a:bodyPr>
          <a:lstStyle/>
          <a:p>
            <a:pPr marL="82296" indent="0" algn="ctr">
              <a:buNone/>
            </a:pPr>
            <a:r>
              <a:rPr lang="pl-PL" dirty="0" smtClean="0">
                <a:latin typeface="Garamond" panose="02020404030301010803" pitchFamily="18" charset="0"/>
              </a:rPr>
              <a:t/>
            </a:r>
            <a:br>
              <a:rPr lang="pl-PL" dirty="0" smtClean="0">
                <a:latin typeface="Garamond" panose="02020404030301010803" pitchFamily="18" charset="0"/>
              </a:rPr>
            </a:br>
            <a:r>
              <a:rPr lang="pl-PL" sz="4300" b="1" dirty="0" smtClean="0">
                <a:latin typeface="Garamond" panose="02020404030301010803" pitchFamily="18" charset="0"/>
              </a:rPr>
              <a:t>„</a:t>
            </a:r>
            <a:r>
              <a:rPr lang="en-US" sz="4300" b="1" dirty="0">
                <a:latin typeface="Garamond" panose="02020404030301010803" pitchFamily="18" charset="0"/>
              </a:rPr>
              <a:t>Horse and old carriage as sentimental remembering. Horse stand still and patient waiting for its </a:t>
            </a:r>
            <a:r>
              <a:rPr lang="en-US" sz="4300" b="1" dirty="0" smtClean="0">
                <a:latin typeface="Garamond" panose="02020404030301010803" pitchFamily="18" charset="0"/>
              </a:rPr>
              <a:t>owner</a:t>
            </a:r>
            <a:r>
              <a:rPr lang="pl-PL" sz="4300" b="1" dirty="0" smtClean="0">
                <a:latin typeface="Garamond" panose="02020404030301010803" pitchFamily="18" charset="0"/>
              </a:rPr>
              <a:t>.”</a:t>
            </a:r>
            <a:endParaRPr lang="en-GB" sz="4300" b="1" dirty="0">
              <a:latin typeface="Garamond" panose="02020404030301010803" pitchFamily="18" charset="0"/>
            </a:endParaRPr>
          </a:p>
        </p:txBody>
      </p:sp>
      <p:pic>
        <p:nvPicPr>
          <p:cNvPr id="5" name="Picture 2" descr="C:\Users\ppp\AppData\Local\Microsoft\Windows\Temporary Internet Files\Content.Outlook\VHML9444\lublin-dec12-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6480048" cy="467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37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3640448" cy="1143000"/>
          </a:xfrm>
        </p:spPr>
        <p:txBody>
          <a:bodyPr>
            <a:normAutofit fontScale="90000"/>
          </a:bodyPr>
          <a:lstStyle/>
          <a:p>
            <a:r>
              <a:rPr lang="en-GB" sz="36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Andrej, 56-year-old, Slovenian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31640" y="4725144"/>
            <a:ext cx="3672408" cy="2016224"/>
          </a:xfrm>
        </p:spPr>
        <p:txBody>
          <a:bodyPr>
            <a:normAutofit fontScale="47500" lnSpcReduction="20000"/>
          </a:bodyPr>
          <a:lstStyle/>
          <a:p>
            <a:pPr marL="82296" indent="0" algn="ctr">
              <a:buNone/>
            </a:pPr>
            <a:r>
              <a:rPr lang="pl-PL" dirty="0" smtClean="0">
                <a:latin typeface="Garamond" panose="02020404030301010803" pitchFamily="18" charset="0"/>
              </a:rPr>
              <a:t/>
            </a:r>
            <a:br>
              <a:rPr lang="pl-PL" dirty="0" smtClean="0">
                <a:latin typeface="Garamond" panose="02020404030301010803" pitchFamily="18" charset="0"/>
              </a:rPr>
            </a:br>
            <a:r>
              <a:rPr lang="pl-PL" sz="4300" b="1" dirty="0" smtClean="0">
                <a:latin typeface="Garamond" panose="02020404030301010803" pitchFamily="18" charset="0"/>
              </a:rPr>
              <a:t>„</a:t>
            </a:r>
            <a:r>
              <a:rPr lang="en-US" sz="4300" b="1" dirty="0">
                <a:latin typeface="Garamond" panose="02020404030301010803" pitchFamily="18" charset="0"/>
              </a:rPr>
              <a:t>Old house with </a:t>
            </a:r>
            <a:r>
              <a:rPr lang="en-US" sz="4300" b="1" dirty="0" err="1">
                <a:latin typeface="Garamond" panose="02020404030301010803" pitchFamily="18" charset="0"/>
              </a:rPr>
              <a:t>caffe</a:t>
            </a:r>
            <a:r>
              <a:rPr lang="en-US" sz="4300" b="1" dirty="0">
                <a:latin typeface="Garamond" panose="02020404030301010803" pitchFamily="18" charset="0"/>
              </a:rPr>
              <a:t> was renovated. I take this photo </a:t>
            </a:r>
            <a:r>
              <a:rPr lang="en-US" sz="4300" b="1" dirty="0" err="1">
                <a:latin typeface="Garamond" panose="02020404030301010803" pitchFamily="18" charset="0"/>
              </a:rPr>
              <a:t>becuse</a:t>
            </a:r>
            <a:r>
              <a:rPr lang="en-US" sz="4300" b="1" dirty="0">
                <a:latin typeface="Garamond" panose="02020404030301010803" pitchFamily="18" charset="0"/>
              </a:rPr>
              <a:t> of </a:t>
            </a:r>
            <a:r>
              <a:rPr lang="en-US" sz="4300" b="1" dirty="0" err="1">
                <a:latin typeface="Garamond" panose="02020404030301010803" pitchFamily="18" charset="0"/>
              </a:rPr>
              <a:t>photografs</a:t>
            </a:r>
            <a:r>
              <a:rPr lang="en-US" sz="4300" b="1" dirty="0">
                <a:latin typeface="Garamond" panose="02020404030301010803" pitchFamily="18" charset="0"/>
              </a:rPr>
              <a:t> of the people which are looking through the </a:t>
            </a:r>
            <a:r>
              <a:rPr lang="en-US" sz="4300" b="1" dirty="0" smtClean="0">
                <a:latin typeface="Garamond" panose="02020404030301010803" pitchFamily="18" charset="0"/>
              </a:rPr>
              <a:t>windows</a:t>
            </a:r>
            <a:r>
              <a:rPr lang="pl-PL" sz="4300" b="1" dirty="0" smtClean="0">
                <a:latin typeface="Garamond" panose="02020404030301010803" pitchFamily="18" charset="0"/>
              </a:rPr>
              <a:t>.”</a:t>
            </a:r>
            <a:endParaRPr lang="en-GB" sz="4300" b="1" dirty="0">
              <a:latin typeface="Garamond" panose="02020404030301010803" pitchFamily="18" charset="0"/>
            </a:endParaRPr>
          </a:p>
        </p:txBody>
      </p:sp>
      <p:pic>
        <p:nvPicPr>
          <p:cNvPr id="5122" name="Picture 2" descr="C:\Users\ppp\AppData\Local\Microsoft\Windows\Temporary Internet Files\Content.Outlook\VHML9444\lublin-dec12-06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99392"/>
            <a:ext cx="38363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63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Andrej, 56-year-old, Slovenian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31640" y="5949280"/>
            <a:ext cx="7498080" cy="792088"/>
          </a:xfrm>
        </p:spPr>
        <p:txBody>
          <a:bodyPr>
            <a:normAutofit fontScale="47500" lnSpcReduction="20000"/>
          </a:bodyPr>
          <a:lstStyle/>
          <a:p>
            <a:pPr marL="82296" indent="0" algn="ctr">
              <a:buNone/>
            </a:pPr>
            <a:r>
              <a:rPr lang="pl-PL" dirty="0" smtClean="0">
                <a:latin typeface="Garamond" panose="02020404030301010803" pitchFamily="18" charset="0"/>
              </a:rPr>
              <a:t/>
            </a:r>
            <a:br>
              <a:rPr lang="pl-PL" dirty="0" smtClean="0">
                <a:latin typeface="Garamond" panose="02020404030301010803" pitchFamily="18" charset="0"/>
              </a:rPr>
            </a:br>
            <a:r>
              <a:rPr lang="pl-PL" sz="4300" b="1" dirty="0" smtClean="0">
                <a:latin typeface="Garamond" panose="02020404030301010803" pitchFamily="18" charset="0"/>
              </a:rPr>
              <a:t>„</a:t>
            </a:r>
            <a:r>
              <a:rPr lang="en-US" sz="4300" b="1" dirty="0">
                <a:latin typeface="Garamond" panose="02020404030301010803" pitchFamily="18" charset="0"/>
              </a:rPr>
              <a:t>Lost people beneath of the mighty </a:t>
            </a:r>
            <a:r>
              <a:rPr lang="en-US" sz="4300" b="1" dirty="0" err="1">
                <a:latin typeface="Garamond" panose="02020404030301010803" pitchFamily="18" charset="0"/>
              </a:rPr>
              <a:t>defence</a:t>
            </a:r>
            <a:r>
              <a:rPr lang="en-US" sz="4300" b="1" dirty="0">
                <a:latin typeface="Garamond" panose="02020404030301010803" pitchFamily="18" charset="0"/>
              </a:rPr>
              <a:t> </a:t>
            </a:r>
            <a:r>
              <a:rPr lang="en-US" sz="4300" b="1" dirty="0" err="1">
                <a:latin typeface="Garamond" panose="02020404030301010803" pitchFamily="18" charset="0"/>
              </a:rPr>
              <a:t>dors</a:t>
            </a:r>
            <a:r>
              <a:rPr lang="en-US" sz="4300" b="1" dirty="0">
                <a:latin typeface="Garamond" panose="02020404030301010803" pitchFamily="18" charset="0"/>
              </a:rPr>
              <a:t> in the protected wall of the old city</a:t>
            </a:r>
            <a:r>
              <a:rPr lang="pl-PL" sz="4300" b="1" dirty="0" smtClean="0">
                <a:latin typeface="Garamond" panose="02020404030301010803" pitchFamily="18" charset="0"/>
              </a:rPr>
              <a:t>.”</a:t>
            </a:r>
            <a:endParaRPr lang="en-GB" sz="4300" b="1" dirty="0">
              <a:latin typeface="Garamond" panose="02020404030301010803" pitchFamily="18" charset="0"/>
            </a:endParaRPr>
          </a:p>
        </p:txBody>
      </p:sp>
      <p:pic>
        <p:nvPicPr>
          <p:cNvPr id="4099" name="Picture 3" descr="C:\Users\ppp\AppData\Local\Microsoft\Windows\Temporary Internet Files\Content.Outlook\VHML9444\lublin-dec12-14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24744"/>
            <a:ext cx="6269644" cy="48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54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>
                <a:solidFill>
                  <a:schemeClr val="accent3"/>
                </a:solidFill>
                <a:latin typeface="Viner Hand ITC" panose="03070502030502020203" pitchFamily="66" charset="0"/>
              </a:rPr>
              <a:t>Andrej, 56-year-old, Slovenian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31640" y="5949280"/>
            <a:ext cx="7498080" cy="792088"/>
          </a:xfrm>
        </p:spPr>
        <p:txBody>
          <a:bodyPr>
            <a:normAutofit fontScale="70000" lnSpcReduction="20000"/>
          </a:bodyPr>
          <a:lstStyle/>
          <a:p>
            <a:pPr marL="82296" indent="0" algn="ctr">
              <a:buNone/>
            </a:pPr>
            <a:r>
              <a:rPr lang="pl-PL" dirty="0" smtClean="0">
                <a:latin typeface="Garamond" panose="02020404030301010803" pitchFamily="18" charset="0"/>
              </a:rPr>
              <a:t/>
            </a:r>
            <a:br>
              <a:rPr lang="pl-PL" dirty="0" smtClean="0">
                <a:latin typeface="Garamond" panose="02020404030301010803" pitchFamily="18" charset="0"/>
              </a:rPr>
            </a:br>
            <a:r>
              <a:rPr lang="pl-PL" sz="4300" b="1" dirty="0" smtClean="0">
                <a:latin typeface="Garamond" panose="02020404030301010803" pitchFamily="18" charset="0"/>
              </a:rPr>
              <a:t>„</a:t>
            </a:r>
            <a:r>
              <a:rPr lang="en-US" sz="4300" b="1" dirty="0">
                <a:latin typeface="Garamond" panose="02020404030301010803" pitchFamily="18" charset="0"/>
              </a:rPr>
              <a:t>Mighty castle</a:t>
            </a:r>
            <a:r>
              <a:rPr lang="pl-PL" sz="4300" b="1" dirty="0" smtClean="0">
                <a:latin typeface="Garamond" panose="02020404030301010803" pitchFamily="18" charset="0"/>
              </a:rPr>
              <a:t>.”</a:t>
            </a:r>
            <a:endParaRPr lang="en-GB" sz="4300" b="1" dirty="0">
              <a:latin typeface="Garamond" panose="02020404030301010803" pitchFamily="18" charset="0"/>
            </a:endParaRPr>
          </a:p>
        </p:txBody>
      </p:sp>
      <p:pic>
        <p:nvPicPr>
          <p:cNvPr id="7170" name="Picture 2" descr="C:\Users\ppp\AppData\Local\Microsoft\Windows\Temporary Internet Files\Content.Outlook\VHML9444\lublin-dec12-12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89660"/>
            <a:ext cx="7616952" cy="467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47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zesilenie">
  <a:themeElements>
    <a:clrScheme name="Przesileni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Przesileni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rzesileni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592</Words>
  <Application>Microsoft Office PowerPoint</Application>
  <PresentationFormat>Bildschirmpräsentation (4:3)</PresentationFormat>
  <Paragraphs>103</Paragraphs>
  <Slides>47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47</vt:i4>
      </vt:variant>
    </vt:vector>
  </HeadingPairs>
  <TitlesOfParts>
    <vt:vector size="48" baseType="lpstr">
      <vt:lpstr>Przesilenie</vt:lpstr>
      <vt:lpstr>Voices in Pictures</vt:lpstr>
      <vt:lpstr>Our task…</vt:lpstr>
      <vt:lpstr>Who managed to fulfil our task?</vt:lpstr>
      <vt:lpstr>Andrej, 56-year-old, Slovenian</vt:lpstr>
      <vt:lpstr>Andrej, 56-year-old, Slovenian</vt:lpstr>
      <vt:lpstr>Andrej, 56-year-old, Slovenian</vt:lpstr>
      <vt:lpstr>Andrej, 56-year-old, Slovenian</vt:lpstr>
      <vt:lpstr>Andrej, 56-year-old, Slovenian</vt:lpstr>
      <vt:lpstr>Andrej, 56-year-old, Slovenian</vt:lpstr>
      <vt:lpstr>Andrej, 56-year-old, Slovenian</vt:lpstr>
      <vt:lpstr>Andrej, 56-year-old, Slovenian</vt:lpstr>
      <vt:lpstr>Andrej, 56-year-old, Slovenian</vt:lpstr>
      <vt:lpstr>Andrej, 56-year-old, Slovenian</vt:lpstr>
      <vt:lpstr>Iago, 28-year-old, Spanish</vt:lpstr>
      <vt:lpstr>Iago, 28-year-old, Spanish</vt:lpstr>
      <vt:lpstr>Iago, 28-year-old, Spanish</vt:lpstr>
      <vt:lpstr>Iago, 28-year-old, Spanish</vt:lpstr>
      <vt:lpstr>Iago, 28-year-old, Spanish</vt:lpstr>
      <vt:lpstr>Iago, 28-year-old, Spanish</vt:lpstr>
      <vt:lpstr>Iago, 28-year-old, Spanish</vt:lpstr>
      <vt:lpstr>Iago, 28-year-old, Spanish</vt:lpstr>
      <vt:lpstr>Iago, 28-year-old, Spanish</vt:lpstr>
      <vt:lpstr>Iago, 28-year-old, Spanish</vt:lpstr>
      <vt:lpstr>Iago, 28-year-old, Spanish</vt:lpstr>
      <vt:lpstr>Iago, 28-year-old, Spanish</vt:lpstr>
      <vt:lpstr>Martyna, 27-year-old, Polish</vt:lpstr>
      <vt:lpstr>Martyna, 27-year-old, Polish</vt:lpstr>
      <vt:lpstr>Martyna, 27-year-old, Polish</vt:lpstr>
      <vt:lpstr>Martyna, 27-year-old, Polish</vt:lpstr>
      <vt:lpstr>Martyna, 27-year-old, Polish</vt:lpstr>
      <vt:lpstr>Martyna, 27-year-old, Polish</vt:lpstr>
      <vt:lpstr>Martyna, 27-year-old, Polish</vt:lpstr>
      <vt:lpstr>Martyna, 27-year-old, Polish</vt:lpstr>
      <vt:lpstr>Martyna, 27-year-old, Polish</vt:lpstr>
      <vt:lpstr>Martyna, 27-year-old, Polish</vt:lpstr>
      <vt:lpstr>Martyna, 27-year-old, Polish</vt:lpstr>
      <vt:lpstr>Hélène, Belgian</vt:lpstr>
      <vt:lpstr>Hélène, Belgian</vt:lpstr>
      <vt:lpstr>Hélène, Belgian</vt:lpstr>
      <vt:lpstr>Hélène, Belgian</vt:lpstr>
      <vt:lpstr>Hélène, Belgian</vt:lpstr>
      <vt:lpstr>Hélène, Belgian</vt:lpstr>
      <vt:lpstr>Hélène, Belgian</vt:lpstr>
      <vt:lpstr>Hélène, Belgian</vt:lpstr>
      <vt:lpstr>Hélène, Belgian</vt:lpstr>
      <vt:lpstr>How can we use this activity during a language course? </vt:lpstr>
      <vt:lpstr>Thank you!  Deinde Ltd.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ppp</dc:creator>
  <cp:lastModifiedBy>HSajons</cp:lastModifiedBy>
  <cp:revision>78</cp:revision>
  <dcterms:created xsi:type="dcterms:W3CDTF">2013-11-04T13:29:53Z</dcterms:created>
  <dcterms:modified xsi:type="dcterms:W3CDTF">2015-03-03T19:45:07Z</dcterms:modified>
</cp:coreProperties>
</file>