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</p:sldIdLst>
  <p:sldSz cx="9144000" cy="6858000" type="screen4x3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DC58"/>
    <a:srgbClr val="AFA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>
      <p:cViewPr>
        <p:scale>
          <a:sx n="100" d="100"/>
          <a:sy n="100" d="100"/>
        </p:scale>
        <p:origin x="-1022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F4781E5-A43A-43DA-B019-0D9BCFFE4448}" type="datetimeFigureOut">
              <a:rPr lang="de-DE"/>
              <a:pPr>
                <a:defRPr/>
              </a:pPr>
              <a:t>01.04.2015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87938A-B1FD-4829-A7D9-7EE74B8DC91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5823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68EDD9-3AAE-46DE-B2E3-2AB6DE39C046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176D26-0C08-4260-8BE3-C7E5E156BE68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78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FD75EB-6E02-4113-A185-640891102592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62FA3-2BBA-410D-A1B6-3719B907BF4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517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DEF7E5-C86F-4A66-A24D-29EEEEAD5ECA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2970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BE960A-849D-406C-B2DF-B9A5BC10FE72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DBAEE9-CC0E-40C0-9E69-AAA656861D9B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170591-228D-4CBD-9250-43978A86244A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0E7157-0121-41CD-9211-300263194E0E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379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21F88E-F30D-430D-826C-23775E0E6CF7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990200-264E-49F1-88FA-27A55607760A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 alt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4986" indent="-30961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38441" indent="-24768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33817" indent="-24768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229193" indent="-24768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724569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219945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715322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210698" indent="-247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8F844C1-28CE-497B-9384-AB3B6C9B6552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CC2A8-73E1-4BCF-BE78-37D82E11EE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63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988CD-7719-4AB0-A173-D605DECD44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37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0F8E7-8EE8-427A-91B1-DD1DF33B1DA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0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DEFEF-E8A7-49A8-A66D-679E2AE082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54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668B-2AFC-4FDD-B339-9B591B4307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52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AB3C-B222-4779-B9CB-CCC20F309D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63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FDA5D-7A8F-4D4F-9858-B2BB970A46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48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58B3-5E19-4D15-98DD-6C7C3BB95D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33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9B2E2-B66B-4ABD-B34D-4B8306BA5E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81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A1236-6A8A-4308-B3CE-F8633EF991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92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6BC27-A399-41F3-87B2-403B549B7EA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92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14999">
              <a:srgbClr val="03D4A8"/>
            </a:gs>
            <a:gs pos="49001">
              <a:srgbClr val="21D6E0"/>
            </a:gs>
            <a:gs pos="87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BE" smtClean="0"/>
              <a:t>1/04/2015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VHS Olching e.V. - Hélène Sajons - VIP - Project Nr. 2013-1-DE2-GRU06-16272 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820746-E51E-4C35-A7B4-398386C7F2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3" descr="EU_flag_LLP_EN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434975"/>
            <a:ext cx="13811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Grafik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44500"/>
            <a:ext cx="83185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1" descr="vhs-verkleiner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54025"/>
            <a:ext cx="13906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hteck 6"/>
          <p:cNvSpPr>
            <a:spLocks noChangeArrowheads="1"/>
          </p:cNvSpPr>
          <p:nvPr/>
        </p:nvSpPr>
        <p:spPr bwMode="auto">
          <a:xfrm>
            <a:off x="2500313" y="2598738"/>
            <a:ext cx="4175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400" b="1">
                <a:solidFill>
                  <a:srgbClr val="7030A0"/>
                </a:solidFill>
              </a:rPr>
              <a:t>Grundtvig Learning Partnership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3140075" y="63817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</a:rPr>
              <a:t>e.V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. - Hélène </a:t>
            </a:r>
            <a:r>
              <a:rPr lang="en-US" b="1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  <a:endParaRPr lang="de-DE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BA2E0-60E4-487F-B63C-67D67154F799}" type="slidenum">
              <a:rPr lang="de-DE" b="1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1</a:t>
            </a:fld>
            <a:endParaRPr lang="de-DE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Datumsplatzhalter 10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b="1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de-DE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931645" y="1628800"/>
            <a:ext cx="731276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es-ES_tradnl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Volkshochschule Olching e.V</a:t>
            </a:r>
            <a:endParaRPr lang="de-DE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081213" y="3212976"/>
            <a:ext cx="4914936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Voices</a:t>
            </a:r>
            <a:r>
              <a:rPr lang="de-DE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 in Pictures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VIP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40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Ma maison en Bavière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6C02C-0251-431C-B52B-60902929CA29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10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2533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feld 5"/>
          <p:cNvSpPr txBox="1">
            <a:spLocks noChangeArrowheads="1"/>
          </p:cNvSpPr>
          <p:nvPr/>
        </p:nvSpPr>
        <p:spPr bwMode="auto">
          <a:xfrm>
            <a:off x="1042988" y="215900"/>
            <a:ext cx="770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Chez Ilse</a:t>
            </a:r>
          </a:p>
        </p:txBody>
      </p:sp>
      <p:sp>
        <p:nvSpPr>
          <p:cNvPr id="22535" name="Rechteck 6"/>
          <p:cNvSpPr>
            <a:spLocks noChangeArrowheads="1"/>
          </p:cNvSpPr>
          <p:nvPr/>
        </p:nvSpPr>
        <p:spPr bwMode="auto">
          <a:xfrm>
            <a:off x="257175" y="4652963"/>
            <a:ext cx="53784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Nous aimons beaucoup lire au salon ou sur la terrasse qui donne sur le jardin.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J´ai aussi une grande cuisine et un coin repas agréable juste à côté</a:t>
            </a:r>
            <a:r>
              <a:rPr lang="fr-BE" altLang="de-DE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(Ilse)</a:t>
            </a:r>
            <a:endParaRPr lang="fr-BE" altLang="de-DE" dirty="0"/>
          </a:p>
        </p:txBody>
      </p:sp>
      <p:sp>
        <p:nvSpPr>
          <p:cNvPr id="22536" name="Textfeld 8"/>
          <p:cNvSpPr txBox="1">
            <a:spLocks noChangeArrowheads="1"/>
          </p:cNvSpPr>
          <p:nvPr/>
        </p:nvSpPr>
        <p:spPr bwMode="auto">
          <a:xfrm>
            <a:off x="3241675" y="973138"/>
            <a:ext cx="2698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>
                <a:solidFill>
                  <a:srgbClr val="7030A0"/>
                </a:solidFill>
              </a:rPr>
              <a:t>Notre maison se trouve à Maisach, en Bavière aussi. </a:t>
            </a:r>
          </a:p>
          <a:p>
            <a:r>
              <a:rPr lang="fr-BE" altLang="de-DE" b="1">
                <a:solidFill>
                  <a:srgbClr val="7030A0"/>
                </a:solidFill>
              </a:rPr>
              <a:t>Nous avons un grand jardin avec de jolies fleurs.</a:t>
            </a:r>
            <a:endParaRPr lang="de-DE" altLang="de-DE"/>
          </a:p>
        </p:txBody>
      </p:sp>
      <p:pic>
        <p:nvPicPr>
          <p:cNvPr id="225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908050"/>
            <a:ext cx="2844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408488"/>
            <a:ext cx="2663825" cy="1998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546350"/>
            <a:ext cx="248602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2451100"/>
            <a:ext cx="2770187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1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88" y="585788"/>
            <a:ext cx="2486025" cy="186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2F4CF-B765-4DD1-9A25-A34C717A82EB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11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3557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feld 5"/>
          <p:cNvSpPr txBox="1">
            <a:spLocks noChangeArrowheads="1"/>
          </p:cNvSpPr>
          <p:nvPr/>
        </p:nvSpPr>
        <p:spPr bwMode="auto">
          <a:xfrm>
            <a:off x="1042988" y="215900"/>
            <a:ext cx="770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Chez Harry</a:t>
            </a:r>
          </a:p>
        </p:txBody>
      </p:sp>
      <p:sp>
        <p:nvSpPr>
          <p:cNvPr id="23559" name="Rechteck 6"/>
          <p:cNvSpPr>
            <a:spLocks noChangeArrowheads="1"/>
          </p:cNvSpPr>
          <p:nvPr/>
        </p:nvSpPr>
        <p:spPr bwMode="auto">
          <a:xfrm>
            <a:off x="669925" y="4797425"/>
            <a:ext cx="647541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Notre salle de séjour est confortable et claire.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Nous y passons beaucoup de temps à lire ou regarder la télé et à bavarder avec des amis aussi.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Un de mes violons d´Ingres, c´est de collectionner les papillons</a:t>
            </a:r>
            <a:r>
              <a:rPr lang="fr-BE" altLang="de-DE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(Harry)</a:t>
            </a:r>
            <a:endParaRPr lang="fr-BE" altLang="de-DE" dirty="0"/>
          </a:p>
        </p:txBody>
      </p:sp>
      <p:sp>
        <p:nvSpPr>
          <p:cNvPr id="23560" name="Textfeld 8"/>
          <p:cNvSpPr txBox="1">
            <a:spLocks noChangeArrowheads="1"/>
          </p:cNvSpPr>
          <p:nvPr/>
        </p:nvSpPr>
        <p:spPr bwMode="auto">
          <a:xfrm>
            <a:off x="3492500" y="973138"/>
            <a:ext cx="48593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>
                <a:solidFill>
                  <a:srgbClr val="7030A0"/>
                </a:solidFill>
              </a:rPr>
              <a:t>Moi aussi, j´habite à Maisach, c´est dans la circonscription appelée « Fürstenfeldbruck », à l´ouest de Munich, comme Olching et Puchheim.</a:t>
            </a:r>
            <a:endParaRPr lang="de-DE" altLang="de-DE"/>
          </a:p>
        </p:txBody>
      </p:sp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327150"/>
            <a:ext cx="3251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2173288"/>
            <a:ext cx="3251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544763"/>
            <a:ext cx="1631950" cy="21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A2756-CB36-4296-870A-04648A882D40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12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4581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feld 5"/>
          <p:cNvSpPr txBox="1">
            <a:spLocks noChangeArrowheads="1"/>
          </p:cNvSpPr>
          <p:nvPr/>
        </p:nvSpPr>
        <p:spPr bwMode="auto">
          <a:xfrm>
            <a:off x="1042988" y="215900"/>
            <a:ext cx="770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Chez Rosemarie</a:t>
            </a:r>
          </a:p>
        </p:txBody>
      </p:sp>
      <p:sp>
        <p:nvSpPr>
          <p:cNvPr id="24583" name="Rechteck 6"/>
          <p:cNvSpPr>
            <a:spLocks noChangeArrowheads="1"/>
          </p:cNvSpPr>
          <p:nvPr/>
        </p:nvSpPr>
        <p:spPr bwMode="auto">
          <a:xfrm>
            <a:off x="1042988" y="4211638"/>
            <a:ext cx="6985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Notre salle de séjour est meublée avec des meubles clairs. Le divan est gris clair avec des carreaux.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Dans le grand meuble en bois clair, j´ai, entre autres, une télévision derrière deux portes de l´armoire et un buffet avec une collection de verres que nous utilisons quand nous avons de la visite. 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Dans ma cuisine, je prépare de bons petits plats</a:t>
            </a:r>
            <a:r>
              <a:rPr lang="fr-BE" altLang="de-DE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(Rosemarie)</a:t>
            </a:r>
            <a:endParaRPr lang="fr-BE" altLang="de-DE" b="1" dirty="0">
              <a:solidFill>
                <a:srgbClr val="7030A0"/>
              </a:solidFill>
            </a:endParaRPr>
          </a:p>
        </p:txBody>
      </p:sp>
      <p:sp>
        <p:nvSpPr>
          <p:cNvPr id="24584" name="Textfeld 8"/>
          <p:cNvSpPr txBox="1">
            <a:spLocks noChangeArrowheads="1"/>
          </p:cNvSpPr>
          <p:nvPr/>
        </p:nvSpPr>
        <p:spPr bwMode="auto">
          <a:xfrm>
            <a:off x="3492500" y="973138"/>
            <a:ext cx="4859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>
                <a:solidFill>
                  <a:srgbClr val="7030A0"/>
                </a:solidFill>
              </a:rPr>
              <a:t>Moi, j´habite à Puchheim,  ça fait partie de la circonscription de Fürstenfeldbruck » aussi.</a:t>
            </a:r>
            <a:endParaRPr lang="de-DE" altLang="de-DE"/>
          </a:p>
        </p:txBody>
      </p:sp>
      <p:pic>
        <p:nvPicPr>
          <p:cNvPr id="2458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973138"/>
            <a:ext cx="1960563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1814513"/>
            <a:ext cx="1703387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814513"/>
            <a:ext cx="1589088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2085975"/>
            <a:ext cx="2774950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E04B80-BAB0-4B92-8FC1-33F3EF689095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13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5605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feld 5"/>
          <p:cNvSpPr txBox="1">
            <a:spLocks noChangeArrowheads="1"/>
          </p:cNvSpPr>
          <p:nvPr/>
        </p:nvSpPr>
        <p:spPr bwMode="auto">
          <a:xfrm>
            <a:off x="1042988" y="215900"/>
            <a:ext cx="770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 Bavière</a:t>
            </a:r>
          </a:p>
        </p:txBody>
      </p:sp>
      <p:sp>
        <p:nvSpPr>
          <p:cNvPr id="25607" name="Rechteck 6"/>
          <p:cNvSpPr>
            <a:spLocks noChangeArrowheads="1"/>
          </p:cNvSpPr>
          <p:nvPr/>
        </p:nvSpPr>
        <p:spPr bwMode="auto">
          <a:xfrm>
            <a:off x="669925" y="4791075"/>
            <a:ext cx="32385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1000" dirty="0"/>
              <a:t>http://www.lexilogos.com/allemagne_carte_regions.htm</a:t>
            </a:r>
          </a:p>
        </p:txBody>
      </p:sp>
      <p:sp>
        <p:nvSpPr>
          <p:cNvPr id="25608" name="Textfeld 8"/>
          <p:cNvSpPr txBox="1">
            <a:spLocks noChangeArrowheads="1"/>
          </p:cNvSpPr>
          <p:nvPr/>
        </p:nvSpPr>
        <p:spPr bwMode="auto">
          <a:xfrm>
            <a:off x="4139953" y="980728"/>
            <a:ext cx="421188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b="1" dirty="0" smtClean="0">
                <a:solidFill>
                  <a:srgbClr val="7030A0"/>
                </a:solidFill>
              </a:rPr>
              <a:t>Les habitations montrées dans cette présentation se trouvent toutes en Allemagne, en Bavière. La Bavière est un des 16 « </a:t>
            </a:r>
            <a:r>
              <a:rPr lang="fr-BE" b="1" dirty="0" err="1" smtClean="0">
                <a:solidFill>
                  <a:srgbClr val="7030A0"/>
                </a:solidFill>
              </a:rPr>
              <a:t>Bundesländer</a:t>
            </a:r>
            <a:r>
              <a:rPr lang="fr-BE" b="1" dirty="0" smtClean="0">
                <a:solidFill>
                  <a:srgbClr val="7030A0"/>
                </a:solidFill>
              </a:rPr>
              <a:t> » (états fédéraux). La circonscription de „</a:t>
            </a:r>
            <a:r>
              <a:rPr lang="fr-BE" b="1" dirty="0" err="1" smtClean="0">
                <a:solidFill>
                  <a:srgbClr val="7030A0"/>
                </a:solidFill>
              </a:rPr>
              <a:t>Fürstenfeldbruck</a:t>
            </a:r>
            <a:r>
              <a:rPr lang="fr-BE" b="1" dirty="0" smtClean="0">
                <a:solidFill>
                  <a:srgbClr val="7030A0"/>
                </a:solidFill>
              </a:rPr>
              <a:t>“ est à environ 25 kms à l´ouest du centre de Munich.</a:t>
            </a:r>
          </a:p>
          <a:p>
            <a:r>
              <a:rPr lang="fr-BE" b="1" dirty="0" smtClean="0">
                <a:solidFill>
                  <a:srgbClr val="7030A0"/>
                </a:solidFill>
              </a:rPr>
              <a:t>La Bavière est mondialement connue pour ses châteaux, sa bière, BMW, le FC Bayern et la fête de la bière „</a:t>
            </a:r>
            <a:r>
              <a:rPr lang="fr-BE" b="1" dirty="0" err="1" smtClean="0">
                <a:solidFill>
                  <a:srgbClr val="7030A0"/>
                </a:solidFill>
              </a:rPr>
              <a:t>Oktoberfest</a:t>
            </a:r>
            <a:r>
              <a:rPr lang="fr-BE" b="1" dirty="0" smtClean="0">
                <a:solidFill>
                  <a:srgbClr val="7030A0"/>
                </a:solidFill>
              </a:rPr>
              <a:t>“.</a:t>
            </a:r>
            <a:endParaRPr lang="fr-BE" dirty="0"/>
          </a:p>
        </p:txBody>
      </p:sp>
      <p:pic>
        <p:nvPicPr>
          <p:cNvPr id="2560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69" y="836612"/>
            <a:ext cx="3090862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3732213"/>
            <a:ext cx="3527425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Gerade Verbindung mit Pfeil 9"/>
          <p:cNvCxnSpPr/>
          <p:nvPr/>
        </p:nvCxnSpPr>
        <p:spPr>
          <a:xfrm flipH="1">
            <a:off x="2484439" y="3212976"/>
            <a:ext cx="1727521" cy="647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/>
          <p:cNvSpPr/>
          <p:nvPr/>
        </p:nvSpPr>
        <p:spPr>
          <a:xfrm>
            <a:off x="1927201" y="5676056"/>
            <a:ext cx="2573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FFC000"/>
                </a:solidFill>
              </a:rPr>
              <a:t>Photo</a:t>
            </a:r>
            <a:r>
              <a:rPr lang="de-DE" sz="1200" dirty="0" smtClean="0">
                <a:solidFill>
                  <a:srgbClr val="FFC000"/>
                </a:solidFill>
              </a:rPr>
              <a:t> du </a:t>
            </a:r>
            <a:r>
              <a:rPr lang="de-DE" sz="1200" dirty="0" err="1" smtClean="0">
                <a:solidFill>
                  <a:srgbClr val="FFC000"/>
                </a:solidFill>
              </a:rPr>
              <a:t>château</a:t>
            </a:r>
            <a:r>
              <a:rPr lang="de-DE" sz="1200" dirty="0" smtClean="0">
                <a:solidFill>
                  <a:srgbClr val="FFC000"/>
                </a:solidFill>
              </a:rPr>
              <a:t> de </a:t>
            </a:r>
            <a:r>
              <a:rPr lang="de-DE" sz="1200" dirty="0" err="1" smtClean="0">
                <a:solidFill>
                  <a:srgbClr val="FFC000"/>
                </a:solidFill>
              </a:rPr>
              <a:t>Neuschwanstein</a:t>
            </a:r>
            <a:r>
              <a:rPr lang="de-DE" sz="1200" dirty="0" smtClean="0">
                <a:solidFill>
                  <a:srgbClr val="FFC000"/>
                </a:solidFill>
              </a:rPr>
              <a:t>      </a:t>
            </a:r>
          </a:p>
          <a:p>
            <a:r>
              <a:rPr lang="de-DE" sz="1200" dirty="0" smtClean="0">
                <a:solidFill>
                  <a:srgbClr val="FFC000"/>
                </a:solidFill>
              </a:rPr>
              <a:t>(</a:t>
            </a:r>
            <a:r>
              <a:rPr lang="de-DE" sz="1200" dirty="0">
                <a:solidFill>
                  <a:srgbClr val="FFC000"/>
                </a:solidFill>
              </a:rPr>
              <a:t>Hélène </a:t>
            </a:r>
            <a:r>
              <a:rPr lang="de-DE" sz="1200" dirty="0" err="1">
                <a:solidFill>
                  <a:srgbClr val="FFC000"/>
                </a:solidFill>
              </a:rPr>
              <a:t>Sajons</a:t>
            </a:r>
            <a:r>
              <a:rPr lang="de-DE" sz="1200" dirty="0">
                <a:solidFill>
                  <a:srgbClr val="FFC000"/>
                </a:solidFill>
              </a:rPr>
              <a:t>)</a:t>
            </a:r>
          </a:p>
        </p:txBody>
      </p:sp>
      <p:sp>
        <p:nvSpPr>
          <p:cNvPr id="7" name="Rechteck 6"/>
          <p:cNvSpPr/>
          <p:nvPr/>
        </p:nvSpPr>
        <p:spPr>
          <a:xfrm>
            <a:off x="702022" y="5157192"/>
            <a:ext cx="22028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/>
              <a:t>Music: Rudi </a:t>
            </a:r>
            <a:r>
              <a:rPr lang="de-DE" sz="1000" dirty="0" err="1"/>
              <a:t>Zapf_Vivaldi</a:t>
            </a:r>
            <a:r>
              <a:rPr lang="de-DE" sz="1000" dirty="0"/>
              <a:t> Trio Sonata_2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dirty="0" smtClean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 smtClean="0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 smtClean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 smtClean="0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 smtClean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6D1EE-8237-4860-9573-98C9D6CAD27C}" type="slidenum">
              <a:rPr lang="fr-BE" smtClean="0">
                <a:solidFill>
                  <a:schemeClr val="bg1">
                    <a:lumMod val="85000"/>
                  </a:schemeClr>
                </a:solidFill>
              </a:rPr>
              <a:t>14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Grafi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807"/>
            <a:ext cx="830877" cy="51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426828" y="980728"/>
            <a:ext cx="76015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>
                <a:solidFill>
                  <a:srgbClr val="7030A0"/>
                </a:solidFill>
              </a:rPr>
              <a:t>Questions:           En regardant ces maisons en Bavière</a:t>
            </a:r>
          </a:p>
          <a:p>
            <a:endParaRPr lang="fr-BE" b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fr-BE" b="1" dirty="0" smtClean="0">
                <a:solidFill>
                  <a:srgbClr val="7030A0"/>
                </a:solidFill>
              </a:rPr>
              <a:t>Qu´y </a:t>
            </a:r>
            <a:r>
              <a:rPr lang="fr-BE" b="1" dirty="0" err="1" smtClean="0">
                <a:solidFill>
                  <a:srgbClr val="7030A0"/>
                </a:solidFill>
              </a:rPr>
              <a:t>a-t-il</a:t>
            </a:r>
            <a:r>
              <a:rPr lang="fr-BE" b="1" dirty="0" smtClean="0">
                <a:solidFill>
                  <a:srgbClr val="7030A0"/>
                </a:solidFill>
              </a:rPr>
              <a:t> de similaire entre ces maisons/appartements et                                 ceux de votre pays? </a:t>
            </a:r>
          </a:p>
          <a:p>
            <a:pPr marL="342900" indent="-342900">
              <a:buAutoNum type="arabicPeriod"/>
            </a:pPr>
            <a:r>
              <a:rPr lang="fr-BE" b="1" dirty="0" smtClean="0">
                <a:solidFill>
                  <a:srgbClr val="7030A0"/>
                </a:solidFill>
              </a:rPr>
              <a:t>Qu´est-ce qui est différent?</a:t>
            </a:r>
          </a:p>
          <a:p>
            <a:pPr marL="342900" indent="-342900">
              <a:buAutoNum type="arabicPeriod"/>
            </a:pPr>
            <a:r>
              <a:rPr lang="fr-BE" b="1" dirty="0" smtClean="0">
                <a:solidFill>
                  <a:srgbClr val="7030A0"/>
                </a:solidFill>
              </a:rPr>
              <a:t>Y </a:t>
            </a:r>
            <a:r>
              <a:rPr lang="fr-BE" b="1" dirty="0" err="1" smtClean="0">
                <a:solidFill>
                  <a:srgbClr val="7030A0"/>
                </a:solidFill>
              </a:rPr>
              <a:t>a-t-il</a:t>
            </a:r>
            <a:r>
              <a:rPr lang="fr-BE" b="1" dirty="0" smtClean="0">
                <a:solidFill>
                  <a:srgbClr val="7030A0"/>
                </a:solidFill>
              </a:rPr>
              <a:t> quelque chose qui vous paraît inhabituel? Quoi?</a:t>
            </a:r>
          </a:p>
          <a:p>
            <a:pPr marL="342900" indent="-342900">
              <a:buFontTx/>
              <a:buAutoNum type="arabicPeriod"/>
            </a:pPr>
            <a:r>
              <a:rPr lang="fr-BE" b="1" dirty="0" smtClean="0">
                <a:solidFill>
                  <a:srgbClr val="7030A0"/>
                </a:solidFill>
              </a:rPr>
              <a:t>Dans laquelle de ces maisons pourriez-vous vous imaginer vivre? Pourquoi?</a:t>
            </a:r>
          </a:p>
          <a:p>
            <a:pPr marL="342900" indent="-342900">
              <a:buFontTx/>
              <a:buAutoNum type="arabicPeriod"/>
            </a:pPr>
            <a:r>
              <a:rPr lang="fr-BE" b="1" dirty="0" smtClean="0">
                <a:solidFill>
                  <a:srgbClr val="7030A0"/>
                </a:solidFill>
              </a:rPr>
              <a:t>La nature semble être importante pour les personnes qui ont photographié leur maison. Est-il important pour vous de vivre dans la nature/d´avoir un jardin?</a:t>
            </a:r>
          </a:p>
          <a:p>
            <a:pPr marL="342900" indent="-342900">
              <a:buAutoNum type="arabicPeriod"/>
            </a:pPr>
            <a:r>
              <a:rPr lang="fr-BE" b="1" dirty="0" smtClean="0">
                <a:solidFill>
                  <a:srgbClr val="7030A0"/>
                </a:solidFill>
              </a:rPr>
              <a:t>Chez vous, quelle pièce préférez-vous? Pourquoi?</a:t>
            </a:r>
          </a:p>
          <a:p>
            <a:endParaRPr lang="en-GB" b="1" dirty="0">
              <a:solidFill>
                <a:srgbClr val="7030A0"/>
              </a:solidFill>
            </a:endParaRPr>
          </a:p>
          <a:p>
            <a:endParaRPr lang="en-GB" b="1" dirty="0" smtClean="0">
              <a:solidFill>
                <a:srgbClr val="7030A0"/>
              </a:solidFill>
            </a:endParaRPr>
          </a:p>
          <a:p>
            <a:pPr algn="ctr"/>
            <a:r>
              <a:rPr lang="en-GB" b="1" dirty="0" smtClean="0">
                <a:solidFill>
                  <a:srgbClr val="7030A0"/>
                </a:solidFill>
              </a:rPr>
              <a:t>MERCI POUR VOTRE ATTENTION!</a:t>
            </a:r>
          </a:p>
          <a:p>
            <a:pPr marL="342900" indent="-342900">
              <a:buAutoNum type="arabicPeriod"/>
            </a:pPr>
            <a:endParaRPr lang="de-DE" b="1" dirty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2098675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692" y="260648"/>
            <a:ext cx="2276475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206" y="4509120"/>
            <a:ext cx="2483768" cy="186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907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aten\Photo\2014\Haus\DSC_0552.JPG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803275"/>
            <a:ext cx="2674937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C:\Daten\Photo\2014\Haus\DSC_05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811213"/>
            <a:ext cx="28622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feld 5"/>
          <p:cNvSpPr txBox="1">
            <a:spLocks noChangeArrowheads="1"/>
          </p:cNvSpPr>
          <p:nvPr/>
        </p:nvSpPr>
        <p:spPr bwMode="auto">
          <a:xfrm>
            <a:off x="684213" y="2708275"/>
            <a:ext cx="36353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2000" b="1">
                <a:solidFill>
                  <a:srgbClr val="7030A0"/>
                </a:solidFill>
              </a:rPr>
              <a:t>Voici la rue où nous habitons. C´est une rue calme. Notre maison est à gauche.</a:t>
            </a:r>
          </a:p>
        </p:txBody>
      </p:sp>
      <p:sp>
        <p:nvSpPr>
          <p:cNvPr id="14341" name="Textfeld 6"/>
          <p:cNvSpPr txBox="1">
            <a:spLocks noChangeArrowheads="1"/>
          </p:cNvSpPr>
          <p:nvPr/>
        </p:nvSpPr>
        <p:spPr bwMode="auto">
          <a:xfrm>
            <a:off x="5845175" y="2789238"/>
            <a:ext cx="2608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2000" b="1">
                <a:solidFill>
                  <a:srgbClr val="7030A0"/>
                </a:solidFill>
              </a:rPr>
              <a:t>Ça, c´est l´entrée de </a:t>
            </a:r>
          </a:p>
          <a:p>
            <a:r>
              <a:rPr lang="fr-BE" altLang="de-DE" sz="2000" b="1">
                <a:solidFill>
                  <a:srgbClr val="7030A0"/>
                </a:solidFill>
              </a:rPr>
              <a:t>      notre maison.</a:t>
            </a:r>
          </a:p>
        </p:txBody>
      </p:sp>
      <p:pic>
        <p:nvPicPr>
          <p:cNvPr id="14342" name="Picture 2" descr="C:\Daten\Photo\2014\Haus\DSC_05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716338"/>
            <a:ext cx="196373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3" descr="C:\Daten\Photo\2014\Haus\DSC_054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716338"/>
            <a:ext cx="19558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feld 9"/>
          <p:cNvSpPr txBox="1">
            <a:spLocks noChangeArrowheads="1"/>
          </p:cNvSpPr>
          <p:nvPr/>
        </p:nvSpPr>
        <p:spPr bwMode="auto">
          <a:xfrm>
            <a:off x="6149975" y="4076700"/>
            <a:ext cx="18002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000" b="1">
                <a:solidFill>
                  <a:srgbClr val="7030A0"/>
                </a:solidFill>
              </a:rPr>
              <a:t>Voilà notre couloir avec la garde-robe et </a:t>
            </a:r>
          </a:p>
          <a:p>
            <a:pPr algn="ctr"/>
            <a:r>
              <a:rPr lang="fr-BE" altLang="de-DE" sz="2000" b="1">
                <a:solidFill>
                  <a:srgbClr val="7030A0"/>
                </a:solidFill>
              </a:rPr>
              <a:t>la cage d´escaliers.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F55C31-4142-4357-9C8D-E76ECF47B896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2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4348" name="Grafik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188913"/>
            <a:ext cx="83026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Textfeld 4"/>
          <p:cNvSpPr txBox="1">
            <a:spLocks noChangeArrowheads="1"/>
          </p:cNvSpPr>
          <p:nvPr/>
        </p:nvSpPr>
        <p:spPr bwMode="auto">
          <a:xfrm>
            <a:off x="2843213" y="188913"/>
            <a:ext cx="3708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maison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de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Silke</a:t>
            </a:r>
          </a:p>
        </p:txBody>
      </p:sp>
      <p:pic>
        <p:nvPicPr>
          <p:cNvPr id="5" name="Rudi Zapf_Vivaldi Trio Sonata_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635304" y="5805264"/>
            <a:ext cx="314896" cy="314896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8182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C:\Daten\Photo\2014\Haus\DSC_05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549275"/>
            <a:ext cx="30638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feld 5"/>
          <p:cNvSpPr txBox="1">
            <a:spLocks noChangeArrowheads="1"/>
          </p:cNvSpPr>
          <p:nvPr/>
        </p:nvSpPr>
        <p:spPr bwMode="auto">
          <a:xfrm>
            <a:off x="323850" y="2619375"/>
            <a:ext cx="4392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2000" b="1">
                <a:solidFill>
                  <a:srgbClr val="7030A0"/>
                </a:solidFill>
              </a:rPr>
              <a:t>Voilà</a:t>
            </a:r>
            <a:r>
              <a:rPr lang="fr-BE" altLang="de-DE"/>
              <a:t> </a:t>
            </a:r>
            <a:r>
              <a:rPr lang="fr-BE" altLang="de-DE" sz="2000" b="1">
                <a:solidFill>
                  <a:srgbClr val="7030A0"/>
                </a:solidFill>
              </a:rPr>
              <a:t>notre</a:t>
            </a:r>
            <a:r>
              <a:rPr lang="fr-BE" altLang="de-DE"/>
              <a:t> </a:t>
            </a:r>
            <a:r>
              <a:rPr lang="fr-BE" altLang="de-DE" sz="2000" b="1">
                <a:solidFill>
                  <a:srgbClr val="7030A0"/>
                </a:solidFill>
              </a:rPr>
              <a:t>cuisine</a:t>
            </a:r>
            <a:r>
              <a:rPr lang="fr-BE" altLang="de-DE"/>
              <a:t>. </a:t>
            </a:r>
            <a:r>
              <a:rPr lang="fr-BE" altLang="de-DE" sz="2000" b="1">
                <a:solidFill>
                  <a:srgbClr val="7030A0"/>
                </a:solidFill>
              </a:rPr>
              <a:t>Elle communique avec la salle à manger et en est séparée par un bar avec des tabourets</a:t>
            </a:r>
          </a:p>
        </p:txBody>
      </p:sp>
      <p:pic>
        <p:nvPicPr>
          <p:cNvPr id="15364" name="Picture 2" descr="C:\Daten\Photo\2014\Haus\DSC_05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546100"/>
            <a:ext cx="30670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feld 7"/>
          <p:cNvSpPr txBox="1">
            <a:spLocks noChangeArrowheads="1"/>
          </p:cNvSpPr>
          <p:nvPr/>
        </p:nvSpPr>
        <p:spPr bwMode="auto">
          <a:xfrm>
            <a:off x="4932363" y="2722563"/>
            <a:ext cx="3697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2000" b="1">
                <a:solidFill>
                  <a:srgbClr val="7030A0"/>
                </a:solidFill>
              </a:rPr>
              <a:t>Et ça, c´est notre salle à manger.    On y prend les repas en famille.</a:t>
            </a:r>
            <a:endParaRPr lang="fr-BE" altLang="de-DE"/>
          </a:p>
        </p:txBody>
      </p:sp>
      <p:pic>
        <p:nvPicPr>
          <p:cNvPr id="15366" name="Picture 5" descr="C:\Daten\Photo\2014\Haus\DSC_05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63" y="3587750"/>
            <a:ext cx="3151187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feld 9"/>
          <p:cNvSpPr txBox="1">
            <a:spLocks noChangeArrowheads="1"/>
          </p:cNvSpPr>
          <p:nvPr/>
        </p:nvSpPr>
        <p:spPr bwMode="auto">
          <a:xfrm>
            <a:off x="511175" y="5732463"/>
            <a:ext cx="4205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2000" b="1">
                <a:solidFill>
                  <a:srgbClr val="EEDC58"/>
                </a:solidFill>
              </a:rPr>
              <a:t>C´est notre salon avec un foyer à bois </a:t>
            </a:r>
          </a:p>
          <a:p>
            <a:r>
              <a:rPr lang="fr-BE" altLang="de-DE" sz="2000" b="1">
                <a:solidFill>
                  <a:srgbClr val="EEDC58"/>
                </a:solidFill>
              </a:rPr>
              <a:t>comme chauffage complémentaire.</a:t>
            </a:r>
            <a:endParaRPr lang="fr-BE" altLang="de-DE" sz="2000" b="1">
              <a:solidFill>
                <a:srgbClr val="7030A0"/>
              </a:solidFill>
            </a:endParaRPr>
          </a:p>
        </p:txBody>
      </p:sp>
      <p:pic>
        <p:nvPicPr>
          <p:cNvPr id="15368" name="Picture 6" descr="C:\Daten\Photo\2014\Haus\DSC_05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63" y="3430588"/>
            <a:ext cx="326072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feld 11"/>
          <p:cNvSpPr txBox="1">
            <a:spLocks noChangeArrowheads="1"/>
          </p:cNvSpPr>
          <p:nvPr/>
        </p:nvSpPr>
        <p:spPr bwMode="auto">
          <a:xfrm>
            <a:off x="5199063" y="5607050"/>
            <a:ext cx="34305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sz="2000" b="1" dirty="0">
                <a:solidFill>
                  <a:srgbClr val="EEDC58"/>
                </a:solidFill>
              </a:rPr>
              <a:t>Voici notre maison et notre jardin avec la terrasse</a:t>
            </a:r>
            <a:r>
              <a:rPr lang="fr-BE" altLang="de-DE" sz="2000" b="1" dirty="0" smtClean="0">
                <a:solidFill>
                  <a:srgbClr val="EEDC58"/>
                </a:solidFill>
              </a:rPr>
              <a:t>.    (</a:t>
            </a:r>
            <a:r>
              <a:rPr lang="fr-BE" altLang="de-DE" sz="2000" b="1" dirty="0" err="1" smtClean="0">
                <a:solidFill>
                  <a:srgbClr val="EEDC58"/>
                </a:solidFill>
              </a:rPr>
              <a:t>Silke</a:t>
            </a:r>
            <a:r>
              <a:rPr lang="fr-BE" altLang="de-DE" sz="2000" b="1" dirty="0" smtClean="0">
                <a:solidFill>
                  <a:srgbClr val="EEDC58"/>
                </a:solidFill>
              </a:rPr>
              <a:t>)</a:t>
            </a:r>
            <a:endParaRPr lang="fr-BE" altLang="de-DE" sz="2000" b="1" dirty="0">
              <a:solidFill>
                <a:srgbClr val="EEDC58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55C3A-20A5-415C-8F8D-6DEB4AD33BED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3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5373" name="Grafik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Rechteck 4"/>
          <p:cNvSpPr>
            <a:spLocks noChangeArrowheads="1"/>
          </p:cNvSpPr>
          <p:nvPr/>
        </p:nvSpPr>
        <p:spPr bwMode="auto">
          <a:xfrm>
            <a:off x="2755900" y="163513"/>
            <a:ext cx="3402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 sz="2400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maison</a:t>
            </a:r>
            <a:r>
              <a:rPr lang="fr-BE" altLang="de-DE" sz="2400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de</a:t>
            </a:r>
            <a:r>
              <a:rPr lang="fr-BE" altLang="de-DE" sz="2400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Silke (suite)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57C36-9BCF-41E8-A5E5-1F11190BE1A2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4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6389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feld 5"/>
          <p:cNvSpPr txBox="1">
            <a:spLocks noChangeArrowheads="1"/>
          </p:cNvSpPr>
          <p:nvPr/>
        </p:nvSpPr>
        <p:spPr bwMode="auto">
          <a:xfrm>
            <a:off x="2771775" y="215900"/>
            <a:ext cx="370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maison de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Renate</a:t>
            </a:r>
          </a:p>
        </p:txBody>
      </p: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889000"/>
            <a:ext cx="1995488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800100"/>
            <a:ext cx="2025650" cy="26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702050"/>
            <a:ext cx="1944688" cy="25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4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88" y="893763"/>
            <a:ext cx="1958975" cy="261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5" name="Rechteck 6"/>
          <p:cNvSpPr>
            <a:spLocks noChangeArrowheads="1"/>
          </p:cNvSpPr>
          <p:nvPr/>
        </p:nvSpPr>
        <p:spPr bwMode="auto">
          <a:xfrm>
            <a:off x="539750" y="3702050"/>
            <a:ext cx="30241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>
                <a:solidFill>
                  <a:srgbClr val="7030A0"/>
                </a:solidFill>
              </a:rPr>
              <a:t>Voici notre maison, côté jardin.</a:t>
            </a:r>
          </a:p>
          <a:p>
            <a:r>
              <a:rPr lang="fr-BE" altLang="de-DE" b="1">
                <a:solidFill>
                  <a:srgbClr val="7030A0"/>
                </a:solidFill>
              </a:rPr>
              <a:t>Dans l´entrée, j´ai mis des dessins de mes petits-enfants au mur.</a:t>
            </a:r>
          </a:p>
          <a:p>
            <a:r>
              <a:rPr lang="fr-BE" altLang="de-DE" b="1">
                <a:solidFill>
                  <a:srgbClr val="7030A0"/>
                </a:solidFill>
              </a:rPr>
              <a:t>Au rez-de-chaussée, il y a un coin repas très convivial, une cuisine et une toilette.</a:t>
            </a:r>
            <a:endParaRPr lang="fr-BE" altLang="de-DE"/>
          </a:p>
        </p:txBody>
      </p:sp>
      <p:pic>
        <p:nvPicPr>
          <p:cNvPr id="16396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702050"/>
            <a:ext cx="1939925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C842A-D03C-4324-A1D3-6440C7AF2B69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5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7413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feld 5"/>
          <p:cNvSpPr txBox="1">
            <a:spLocks noChangeArrowheads="1"/>
          </p:cNvSpPr>
          <p:nvPr/>
        </p:nvSpPr>
        <p:spPr bwMode="auto">
          <a:xfrm>
            <a:off x="2771775" y="215900"/>
            <a:ext cx="370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maison de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Renate (suite)</a:t>
            </a:r>
          </a:p>
        </p:txBody>
      </p:sp>
      <p:sp>
        <p:nvSpPr>
          <p:cNvPr id="17415" name="Rechteck 6"/>
          <p:cNvSpPr>
            <a:spLocks noChangeArrowheads="1"/>
          </p:cNvSpPr>
          <p:nvPr/>
        </p:nvSpPr>
        <p:spPr bwMode="auto">
          <a:xfrm>
            <a:off x="468313" y="3500438"/>
            <a:ext cx="30241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>
                <a:solidFill>
                  <a:srgbClr val="7030A0"/>
                </a:solidFill>
              </a:rPr>
              <a:t>Notre living est ensoleillé et clair. J´aime bien y lire.</a:t>
            </a:r>
          </a:p>
          <a:p>
            <a:endParaRPr lang="fr-BE" altLang="de-DE" b="1">
              <a:solidFill>
                <a:srgbClr val="7030A0"/>
              </a:solidFill>
            </a:endParaRPr>
          </a:p>
          <a:p>
            <a:r>
              <a:rPr lang="fr-BE" altLang="de-DE" b="1">
                <a:solidFill>
                  <a:srgbClr val="7030A0"/>
                </a:solidFill>
              </a:rPr>
              <a:t>Au premier étage, nous avons une chambre à coucher, une salle de bains et un bureau.</a:t>
            </a:r>
          </a:p>
          <a:p>
            <a:endParaRPr lang="fr-BE" altLang="de-DE"/>
          </a:p>
        </p:txBody>
      </p:sp>
      <p:pic>
        <p:nvPicPr>
          <p:cNvPr id="174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1782763"/>
            <a:ext cx="2867025" cy="215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138" y="3933825"/>
            <a:ext cx="2938462" cy="220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981075"/>
            <a:ext cx="2884487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114550"/>
            <a:ext cx="2327275" cy="310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64AFB3-1EE0-4E97-925A-37324985D622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6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8437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feld 5"/>
          <p:cNvSpPr txBox="1">
            <a:spLocks noChangeArrowheads="1"/>
          </p:cNvSpPr>
          <p:nvPr/>
        </p:nvSpPr>
        <p:spPr bwMode="auto">
          <a:xfrm>
            <a:off x="2771775" y="215900"/>
            <a:ext cx="370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maison de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Renate (suite)</a:t>
            </a:r>
          </a:p>
        </p:txBody>
      </p:sp>
      <p:sp>
        <p:nvSpPr>
          <p:cNvPr id="18439" name="Rechteck 6"/>
          <p:cNvSpPr>
            <a:spLocks noChangeArrowheads="1"/>
          </p:cNvSpPr>
          <p:nvPr/>
        </p:nvSpPr>
        <p:spPr bwMode="auto">
          <a:xfrm>
            <a:off x="622300" y="1916113"/>
            <a:ext cx="2149475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Sous le toit, en mansarde, il y a encore deux chambres d´amis.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                                           Quand mes petits- enfants viennent chez nous, ils dorment là-haut</a:t>
            </a:r>
            <a:r>
              <a:rPr lang="fr-BE" altLang="de-DE" b="1" dirty="0" smtClean="0">
                <a:solidFill>
                  <a:srgbClr val="7030A0"/>
                </a:solidFill>
              </a:rPr>
              <a:t>.</a:t>
            </a:r>
          </a:p>
          <a:p>
            <a:endParaRPr lang="fr-BE" altLang="de-DE" b="1" dirty="0">
              <a:solidFill>
                <a:srgbClr val="7030A0"/>
              </a:solidFill>
            </a:endParaRP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(Renate)</a:t>
            </a:r>
            <a:endParaRPr lang="fr-BE" altLang="de-DE" b="1" dirty="0">
              <a:solidFill>
                <a:srgbClr val="7030A0"/>
              </a:solidFill>
            </a:endParaRPr>
          </a:p>
          <a:p>
            <a:endParaRPr lang="fr-BE" altLang="de-DE" b="1" dirty="0">
              <a:solidFill>
                <a:srgbClr val="7030A0"/>
              </a:solidFill>
            </a:endParaRPr>
          </a:p>
          <a:p>
            <a:endParaRPr lang="fr-BE" altLang="de-DE" dirty="0"/>
          </a:p>
        </p:txBody>
      </p:sp>
      <p:pic>
        <p:nvPicPr>
          <p:cNvPr id="1844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13" y="1803400"/>
            <a:ext cx="2305050" cy="307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836613"/>
            <a:ext cx="3251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338513"/>
            <a:ext cx="3251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6F8D7-45E9-4BB8-AF14-EFA92A86E967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7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9461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feld 5"/>
          <p:cNvSpPr txBox="1">
            <a:spLocks noChangeArrowheads="1"/>
          </p:cNvSpPr>
          <p:nvPr/>
        </p:nvSpPr>
        <p:spPr bwMode="auto">
          <a:xfrm>
            <a:off x="2771775" y="215900"/>
            <a:ext cx="370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maison de Werner</a:t>
            </a:r>
          </a:p>
        </p:txBody>
      </p:sp>
      <p:sp>
        <p:nvSpPr>
          <p:cNvPr id="19463" name="Rechteck 6"/>
          <p:cNvSpPr>
            <a:spLocks noChangeArrowheads="1"/>
          </p:cNvSpPr>
          <p:nvPr/>
        </p:nvSpPr>
        <p:spPr bwMode="auto">
          <a:xfrm>
            <a:off x="601663" y="3933825"/>
            <a:ext cx="28702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Ma maison se trouve à </a:t>
            </a:r>
            <a:r>
              <a:rPr lang="fr-BE" altLang="de-DE" b="1" dirty="0" err="1">
                <a:solidFill>
                  <a:srgbClr val="7030A0"/>
                </a:solidFill>
              </a:rPr>
              <a:t>Puchheim</a:t>
            </a:r>
            <a:r>
              <a:rPr lang="fr-BE" altLang="de-DE" b="1" dirty="0">
                <a:solidFill>
                  <a:srgbClr val="7030A0"/>
                </a:solidFill>
              </a:rPr>
              <a:t>, en Bavière. 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C´est au sud de l´Allemagne.</a:t>
            </a:r>
          </a:p>
          <a:p>
            <a:endParaRPr lang="fr-BE" altLang="de-DE" sz="1200" b="1" dirty="0">
              <a:solidFill>
                <a:srgbClr val="7030A0"/>
              </a:solidFill>
            </a:endParaRPr>
          </a:p>
          <a:p>
            <a:r>
              <a:rPr lang="fr-BE" altLang="de-DE" b="1" dirty="0">
                <a:solidFill>
                  <a:srgbClr val="7030A0"/>
                </a:solidFill>
              </a:rPr>
              <a:t>Voici ma salle à manger avec un foyer à bois et notre chambre à coucher</a:t>
            </a:r>
            <a:r>
              <a:rPr lang="fr-BE" altLang="de-DE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(Werner)</a:t>
            </a:r>
            <a:endParaRPr lang="fr-BE" altLang="de-DE" b="1" dirty="0">
              <a:solidFill>
                <a:srgbClr val="7030A0"/>
              </a:solidFill>
            </a:endParaRPr>
          </a:p>
          <a:p>
            <a:endParaRPr lang="fr-BE" altLang="de-DE" b="1" dirty="0">
              <a:solidFill>
                <a:srgbClr val="7030A0"/>
              </a:solidFill>
            </a:endParaRPr>
          </a:p>
          <a:p>
            <a:endParaRPr lang="fr-BE" altLang="de-DE" dirty="0"/>
          </a:p>
        </p:txBody>
      </p:sp>
      <p:pic>
        <p:nvPicPr>
          <p:cNvPr id="194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38" y="1012825"/>
            <a:ext cx="3630612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706438"/>
            <a:ext cx="2503488" cy="333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3736975"/>
            <a:ext cx="3062287" cy="229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CF514-08FA-4705-84EB-FC62001AF68A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8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0485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feld 5"/>
          <p:cNvSpPr txBox="1">
            <a:spLocks noChangeArrowheads="1"/>
          </p:cNvSpPr>
          <p:nvPr/>
        </p:nvSpPr>
        <p:spPr bwMode="auto">
          <a:xfrm>
            <a:off x="1042988" y="215900"/>
            <a:ext cx="770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La</a:t>
            </a:r>
            <a:r>
              <a:rPr lang="fr-BE" altLang="de-DE"/>
              <a:t> </a:t>
            </a:r>
            <a:r>
              <a:rPr lang="fr-BE" altLang="de-DE" sz="2400" b="1">
                <a:solidFill>
                  <a:srgbClr val="7030A0"/>
                </a:solidFill>
              </a:rPr>
              <a:t>porte de Sabine et l´appartement de Helga</a:t>
            </a:r>
          </a:p>
        </p:txBody>
      </p:sp>
      <p:sp>
        <p:nvSpPr>
          <p:cNvPr id="20487" name="Rechteck 6"/>
          <p:cNvSpPr>
            <a:spLocks noChangeArrowheads="1"/>
          </p:cNvSpPr>
          <p:nvPr/>
        </p:nvSpPr>
        <p:spPr bwMode="auto">
          <a:xfrm>
            <a:off x="257175" y="4652963"/>
            <a:ext cx="45307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Mon appartement est à </a:t>
            </a:r>
            <a:r>
              <a:rPr lang="fr-BE" altLang="de-DE" b="1" dirty="0" err="1">
                <a:solidFill>
                  <a:srgbClr val="7030A0"/>
                </a:solidFill>
              </a:rPr>
              <a:t>Olching</a:t>
            </a:r>
            <a:r>
              <a:rPr lang="fr-BE" altLang="de-DE" b="1" dirty="0">
                <a:solidFill>
                  <a:srgbClr val="7030A0"/>
                </a:solidFill>
              </a:rPr>
              <a:t>, en Bavière.  Je m´y sens très bien. 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Il est clair et confortable. 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Sur le balcon, j´ai beaucoup de fleurs et des plantes presque toute l´année</a:t>
            </a:r>
            <a:r>
              <a:rPr lang="fr-BE" altLang="de-DE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(</a:t>
            </a:r>
            <a:r>
              <a:rPr lang="fr-BE" altLang="de-DE" b="1" dirty="0">
                <a:solidFill>
                  <a:srgbClr val="7030A0"/>
                </a:solidFill>
              </a:rPr>
              <a:t>H</a:t>
            </a:r>
            <a:r>
              <a:rPr lang="fr-BE" altLang="de-DE" b="1" dirty="0" smtClean="0">
                <a:solidFill>
                  <a:srgbClr val="7030A0"/>
                </a:solidFill>
              </a:rPr>
              <a:t>elga)</a:t>
            </a:r>
            <a:endParaRPr lang="fr-BE" altLang="de-DE" dirty="0"/>
          </a:p>
        </p:txBody>
      </p:sp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836613"/>
            <a:ext cx="2503488" cy="351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836613"/>
            <a:ext cx="2919413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575" y="2381250"/>
            <a:ext cx="2916238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1" name="Textfeld 8"/>
          <p:cNvSpPr txBox="1">
            <a:spLocks noChangeArrowheads="1"/>
          </p:cNvSpPr>
          <p:nvPr/>
        </p:nvSpPr>
        <p:spPr bwMode="auto">
          <a:xfrm>
            <a:off x="3131840" y="842011"/>
            <a:ext cx="217537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La porte de ma maison est ouverte. J´aime avoir de la visite</a:t>
            </a:r>
            <a:r>
              <a:rPr lang="fr-BE" altLang="de-DE" b="1" dirty="0" smtClean="0">
                <a:solidFill>
                  <a:srgbClr val="7030A0"/>
                </a:solidFill>
              </a:rPr>
              <a:t>!</a:t>
            </a:r>
          </a:p>
          <a:p>
            <a:r>
              <a:rPr lang="fr-BE" altLang="de-DE" b="1" dirty="0" smtClean="0">
                <a:solidFill>
                  <a:srgbClr val="7030A0"/>
                </a:solidFill>
              </a:rPr>
              <a:t>Sabine</a:t>
            </a:r>
            <a:endParaRPr lang="de-DE" altLang="de-DE" dirty="0"/>
          </a:p>
        </p:txBody>
      </p:sp>
      <p:pic>
        <p:nvPicPr>
          <p:cNvPr id="20492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221163"/>
            <a:ext cx="271462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BE" smtClean="0">
                <a:solidFill>
                  <a:schemeClr val="bg1">
                    <a:lumMod val="85000"/>
                  </a:schemeClr>
                </a:solidFill>
              </a:rPr>
              <a:t>1/04/2015</a:t>
            </a:r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VHS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Olching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e.V.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Hélène </a:t>
            </a:r>
            <a:r>
              <a:rPr lang="fr-BE" dirty="0" err="1">
                <a:solidFill>
                  <a:schemeClr val="bg1">
                    <a:lumMod val="85000"/>
                  </a:schemeClr>
                </a:solidFill>
              </a:rPr>
              <a:t>Sajons</a:t>
            </a:r>
            <a:r>
              <a:rPr lang="fr-BE" dirty="0">
                <a:solidFill>
                  <a:schemeClr val="bg1">
                    <a:lumMod val="85000"/>
                  </a:schemeClr>
                </a:solidFill>
              </a:rPr>
              <a:t> - VIP - Project Nr. 2013-1-DE2-GRU06-16272 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7A8A6-FDDF-49D6-B231-DCC5F3DC4C15}" type="slidenum">
              <a:rPr lang="fr-BE">
                <a:solidFill>
                  <a:schemeClr val="bg1">
                    <a:lumMod val="85000"/>
                  </a:schemeClr>
                </a:solidFill>
              </a:rPr>
              <a:pPr>
                <a:defRPr/>
              </a:pPr>
              <a:t>9</a:t>
            </a:fld>
            <a:endParaRPr lang="fr-BE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21509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830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feld 5"/>
          <p:cNvSpPr txBox="1">
            <a:spLocks noChangeArrowheads="1"/>
          </p:cNvSpPr>
          <p:nvPr/>
        </p:nvSpPr>
        <p:spPr bwMode="auto">
          <a:xfrm>
            <a:off x="1042988" y="215900"/>
            <a:ext cx="7705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fr-BE" altLang="de-DE" sz="2400" b="1">
                <a:solidFill>
                  <a:srgbClr val="7030A0"/>
                </a:solidFill>
              </a:rPr>
              <a:t>Chez Gabi</a:t>
            </a:r>
          </a:p>
        </p:txBody>
      </p:sp>
      <p:sp>
        <p:nvSpPr>
          <p:cNvPr id="21511" name="Rechteck 6"/>
          <p:cNvSpPr>
            <a:spLocks noChangeArrowheads="1"/>
          </p:cNvSpPr>
          <p:nvPr/>
        </p:nvSpPr>
        <p:spPr bwMode="auto">
          <a:xfrm>
            <a:off x="257175" y="4652963"/>
            <a:ext cx="53784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 dirty="0">
                <a:solidFill>
                  <a:srgbClr val="7030A0"/>
                </a:solidFill>
              </a:rPr>
              <a:t>Voici notre living/salon et en même temps notre salle-à-manger. C´est l´endroit où toute la famille se retrouve pour manger, regarder la télé, jouer des jeux, écouter de la musique…</a:t>
            </a:r>
          </a:p>
          <a:p>
            <a:r>
              <a:rPr lang="fr-BE" altLang="de-DE" b="1" dirty="0">
                <a:solidFill>
                  <a:srgbClr val="7030A0"/>
                </a:solidFill>
              </a:rPr>
              <a:t>J´aime les grandes fenêtres et l´accès à la terrasse et au jardin</a:t>
            </a:r>
            <a:r>
              <a:rPr lang="fr-BE" altLang="de-DE" b="1" dirty="0" smtClean="0">
                <a:solidFill>
                  <a:srgbClr val="7030A0"/>
                </a:solidFill>
              </a:rPr>
              <a:t>.                                                                   (</a:t>
            </a:r>
            <a:r>
              <a:rPr lang="fr-BE" altLang="de-DE" b="1" dirty="0">
                <a:solidFill>
                  <a:srgbClr val="7030A0"/>
                </a:solidFill>
              </a:rPr>
              <a:t>G</a:t>
            </a:r>
            <a:r>
              <a:rPr lang="fr-BE" altLang="de-DE" b="1" dirty="0" smtClean="0">
                <a:solidFill>
                  <a:srgbClr val="7030A0"/>
                </a:solidFill>
              </a:rPr>
              <a:t>abi)</a:t>
            </a:r>
            <a:endParaRPr lang="fr-BE" altLang="de-DE" dirty="0"/>
          </a:p>
        </p:txBody>
      </p:sp>
      <p:sp>
        <p:nvSpPr>
          <p:cNvPr id="21512" name="Textfeld 8"/>
          <p:cNvSpPr txBox="1">
            <a:spLocks noChangeArrowheads="1"/>
          </p:cNvSpPr>
          <p:nvPr/>
        </p:nvSpPr>
        <p:spPr bwMode="auto">
          <a:xfrm>
            <a:off x="2862263" y="1052513"/>
            <a:ext cx="24336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altLang="de-DE" b="1">
                <a:solidFill>
                  <a:srgbClr val="7030A0"/>
                </a:solidFill>
              </a:rPr>
              <a:t>C´est la façade arrière de notre maison mitoyenne. J´aime la terrasse et la vue sur le jardin.</a:t>
            </a:r>
            <a:endParaRPr lang="de-DE" altLang="de-DE"/>
          </a:p>
        </p:txBody>
      </p:sp>
      <p:pic>
        <p:nvPicPr>
          <p:cNvPr id="215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2601913"/>
            <a:ext cx="2592387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835025"/>
            <a:ext cx="2492375" cy="186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8" y="1052513"/>
            <a:ext cx="2159000" cy="288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25" y="4229100"/>
            <a:ext cx="2520950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Microsoft Office PowerPoint</Application>
  <PresentationFormat>Bildschirmpräsentation (4:3)</PresentationFormat>
  <Paragraphs>137</Paragraphs>
  <Slides>14</Slides>
  <Notes>12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Silke</dc:creator>
  <cp:lastModifiedBy>HSajons</cp:lastModifiedBy>
  <cp:revision>66</cp:revision>
  <cp:lastPrinted>2015-03-31T22:27:15Z</cp:lastPrinted>
  <dcterms:created xsi:type="dcterms:W3CDTF">2014-11-02T18:20:35Z</dcterms:created>
  <dcterms:modified xsi:type="dcterms:W3CDTF">2015-03-31T23:11:07Z</dcterms:modified>
</cp:coreProperties>
</file>