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8" r:id="rId2"/>
    <p:sldId id="256" r:id="rId3"/>
    <p:sldId id="257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68" r:id="rId14"/>
    <p:sldId id="270" r:id="rId15"/>
  </p:sldIdLst>
  <p:sldSz cx="9144000" cy="6858000" type="screen4x3"/>
  <p:notesSz cx="7104063" cy="102346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DC58"/>
    <a:srgbClr val="AFA5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7" d="100"/>
          <a:sy n="67" d="100"/>
        </p:scale>
        <p:origin x="-802" y="3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5598FCC8-0730-4688-863E-A8BE77D7C4BC}" type="datetimeFigureOut">
              <a:rPr lang="de-DE" smtClean="0"/>
              <a:t>16.04.2015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68350"/>
            <a:ext cx="511333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7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4F462FA3-2BBA-410D-A1B6-3719B907BF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6612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62FA3-2BBA-410D-A1B6-3719B907BF47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74555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62FA3-2BBA-410D-A1B6-3719B907BF47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25176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62FA3-2BBA-410D-A1B6-3719B907BF47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25176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62FA3-2BBA-410D-A1B6-3719B907BF47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2517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62FA3-2BBA-410D-A1B6-3719B907BF47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25176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62FA3-2BBA-410D-A1B6-3719B907BF47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25176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62FA3-2BBA-410D-A1B6-3719B907BF47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2517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62FA3-2BBA-410D-A1B6-3719B907BF47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25176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62FA3-2BBA-410D-A1B6-3719B907BF47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25176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62FA3-2BBA-410D-A1B6-3719B907BF47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25176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62FA3-2BBA-410D-A1B6-3719B907BF47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25176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62FA3-2BBA-410D-A1B6-3719B907BF47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2517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79B3D-EC97-461F-B503-64B335A5C73B}" type="datetime1">
              <a:rPr lang="de-DE" smtClean="0"/>
              <a:t>16.04.2015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VHS Olching e.V. - Hélène Sajons - VIP - Project Nr. 2013-1-DE2-GRU06-16272 1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65A3F-A8BD-4000-85D8-0F20ADC61094}" type="datetime1">
              <a:rPr lang="de-DE" smtClean="0"/>
              <a:t>16.04.2015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VHS Olching e.V. - Hélène Sajons - VIP - Project Nr. 2013-1-DE2-GRU06-16272 1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D9E1E-80BA-4B5F-AB9D-316F24DB7890}" type="datetime1">
              <a:rPr lang="de-DE" smtClean="0"/>
              <a:t>16.04.2015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VHS Olching e.V. - Hélène Sajons - VIP - Project Nr. 2013-1-DE2-GRU06-16272 1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97112-2247-495B-A12A-A58419BB4C5C}" type="datetime1">
              <a:rPr lang="de-DE" smtClean="0"/>
              <a:t>16.04.2015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VHS Olching e.V. - Hélène Sajons - VIP - Project Nr. 2013-1-DE2-GRU06-16272 1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85D34-870D-4D07-BBAD-1D76B8372660}" type="datetime1">
              <a:rPr lang="de-DE" smtClean="0"/>
              <a:t>16.04.2015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VHS Olching e.V. - Hélène Sajons - VIP - Project Nr. 2013-1-DE2-GRU06-16272 1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B0171-D605-45D5-BB45-98A4507677C0}" type="datetime1">
              <a:rPr lang="de-DE" smtClean="0"/>
              <a:t>16.04.2015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VHS Olching e.V. - Hélène Sajons - VIP - Project Nr. 2013-1-DE2-GRU06-16272 1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F6346-A0A0-479B-9FEF-A73BEAC43449}" type="datetime1">
              <a:rPr lang="de-DE" smtClean="0"/>
              <a:t>16.04.2015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VHS Olching e.V. - Hélène Sajons - VIP - Project Nr. 2013-1-DE2-GRU06-16272 1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22526-D9A6-4AD1-BBD1-B3C533662FF8}" type="datetime1">
              <a:rPr lang="de-DE" smtClean="0"/>
              <a:t>16.04.2015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VHS Olching e.V. - Hélène Sajons - VIP - Project Nr. 2013-1-DE2-GRU06-16272 1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95479-5189-4E59-B8C4-F0BFE4E6EFB1}" type="datetime1">
              <a:rPr lang="de-DE" smtClean="0"/>
              <a:t>16.04.2015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VHS Olching e.V. - Hélène Sajons - VIP - Project Nr. 2013-1-DE2-GRU06-16272 1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B94A4-8FCF-4E29-BD2F-49AD7DE0D6D4}" type="datetime1">
              <a:rPr lang="de-DE" smtClean="0"/>
              <a:t>16.04.2015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VHS Olching e.V. - Hélène Sajons - VIP - Project Nr. 2013-1-DE2-GRU06-16272 1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7A848-B722-4799-AE1C-081F8021FE6D}" type="datetime1">
              <a:rPr lang="de-DE" smtClean="0"/>
              <a:t>16.04.2015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VHS Olching e.V. - Hélène Sajons - VIP - Project Nr. 2013-1-DE2-GRU06-16272 1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5000">
              <a:srgbClr val="03D4A8"/>
            </a:gs>
            <a:gs pos="49000">
              <a:srgbClr val="21D6E0"/>
            </a:gs>
            <a:gs pos="87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B4C1B8-13ED-4E83-88B8-18D3D583F6BF}" type="datetime1">
              <a:rPr lang="de-DE" smtClean="0"/>
              <a:t>16.04.2015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VHS Olching e.V. - Hélène Sajons - VIP - Project Nr. 2013-1-DE2-GRU06-16272 1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6D1EE-8237-4860-9573-98C9D6CAD27C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2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EU_flag_LLP_EN-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39" y="434521"/>
            <a:ext cx="13811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Grafik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3" y="444886"/>
            <a:ext cx="830877" cy="51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1" descr="vhs-verkleiner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54025"/>
            <a:ext cx="13906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hteck 6"/>
          <p:cNvSpPr/>
          <p:nvPr/>
        </p:nvSpPr>
        <p:spPr>
          <a:xfrm>
            <a:off x="2500050" y="2598003"/>
            <a:ext cx="41759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400" b="1" dirty="0" err="1">
                <a:solidFill>
                  <a:srgbClr val="7030A0"/>
                </a:solidFill>
              </a:rPr>
              <a:t>Grundtvig</a:t>
            </a:r>
            <a:r>
              <a:rPr lang="de-DE" sz="2400" b="1" dirty="0">
                <a:solidFill>
                  <a:srgbClr val="7030A0"/>
                </a:solidFill>
              </a:rPr>
              <a:t> Learning </a:t>
            </a:r>
            <a:r>
              <a:rPr lang="de-DE" sz="2400" b="1" dirty="0" err="1">
                <a:solidFill>
                  <a:srgbClr val="7030A0"/>
                </a:solidFill>
              </a:rPr>
              <a:t>Partnership</a:t>
            </a:r>
            <a:endParaRPr lang="de-DE" sz="2400" b="1" dirty="0">
              <a:solidFill>
                <a:srgbClr val="7030A0"/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>
          <a:xfrm>
            <a:off x="3140226" y="6381328"/>
            <a:ext cx="2895600" cy="365125"/>
          </a:xfrm>
        </p:spPr>
        <p:txBody>
          <a:bodyPr/>
          <a:lstStyle/>
          <a:p>
            <a:r>
              <a:rPr lang="en-US" b="1" dirty="0" smtClean="0">
                <a:solidFill>
                  <a:schemeClr val="bg1">
                    <a:lumMod val="85000"/>
                  </a:schemeClr>
                </a:solidFill>
              </a:rPr>
              <a:t>VHS </a:t>
            </a:r>
            <a:r>
              <a:rPr lang="en-US" b="1" dirty="0" err="1" smtClean="0">
                <a:solidFill>
                  <a:schemeClr val="bg1">
                    <a:lumMod val="85000"/>
                  </a:schemeClr>
                </a:solidFill>
              </a:rPr>
              <a:t>Olching</a:t>
            </a:r>
            <a:r>
              <a:rPr lang="en-US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bg1">
                    <a:lumMod val="85000"/>
                  </a:schemeClr>
                </a:solidFill>
              </a:rPr>
              <a:t>e.V</a:t>
            </a:r>
            <a:r>
              <a:rPr lang="en-US" b="1" dirty="0" smtClean="0">
                <a:solidFill>
                  <a:schemeClr val="bg1">
                    <a:lumMod val="85000"/>
                  </a:schemeClr>
                </a:solidFill>
              </a:rPr>
              <a:t>. - Hélène </a:t>
            </a:r>
            <a:r>
              <a:rPr lang="en-US" b="1" dirty="0" err="1" smtClean="0">
                <a:solidFill>
                  <a:schemeClr val="bg1">
                    <a:lumMod val="85000"/>
                  </a:schemeClr>
                </a:solidFill>
              </a:rPr>
              <a:t>Sajons</a:t>
            </a:r>
            <a:r>
              <a:rPr lang="en-US" b="1" dirty="0" smtClean="0">
                <a:solidFill>
                  <a:schemeClr val="bg1">
                    <a:lumMod val="85000"/>
                  </a:schemeClr>
                </a:solidFill>
              </a:rPr>
              <a:t> - VIP - Project Nr. 2013-1-DE2-GRU06-16272 1</a:t>
            </a:r>
            <a:endParaRPr lang="de-DE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de-DE" b="1">
                <a:solidFill>
                  <a:schemeClr val="bg1">
                    <a:lumMod val="85000"/>
                  </a:schemeClr>
                </a:solidFill>
              </a:rPr>
              <a:t>1</a:t>
            </a:fld>
            <a:endParaRPr lang="de-DE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F6B61-BF72-4BDD-9A35-22D3CC301D6C}" type="datetime1">
              <a:rPr lang="de-DE" b="1" smtClean="0">
                <a:solidFill>
                  <a:schemeClr val="bg1">
                    <a:lumMod val="85000"/>
                  </a:schemeClr>
                </a:solidFill>
              </a:rPr>
              <a:t>16.04.2015</a:t>
            </a:fld>
            <a:endParaRPr lang="de-DE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931645" y="1628800"/>
            <a:ext cx="731276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altLang="es-ES_tradnl" sz="40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Volkshochschule Olching e.V</a:t>
            </a:r>
            <a:endParaRPr lang="de-DE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2098187" y="3212976"/>
            <a:ext cx="452399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40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Voices</a:t>
            </a:r>
            <a:r>
              <a:rPr lang="de-DE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in Pictures</a:t>
            </a:r>
          </a:p>
          <a:p>
            <a:pPr algn="ctr"/>
            <a:r>
              <a:rPr lang="de-DE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VIP</a:t>
            </a:r>
          </a:p>
          <a:p>
            <a:pPr algn="ctr"/>
            <a:r>
              <a:rPr lang="fr-BE" sz="4000" b="1" i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My</a:t>
            </a:r>
            <a:r>
              <a:rPr lang="fr-BE" sz="4000" b="1" i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Home in Bavaria</a:t>
            </a:r>
            <a:endParaRPr lang="fr-BE" sz="4000" b="1" i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9804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1587E-FC6E-4B98-9EC0-82D6A688A642}" type="datetime1">
              <a:rPr lang="fr-BE" smtClean="0">
                <a:solidFill>
                  <a:schemeClr val="bg1">
                    <a:lumMod val="85000"/>
                  </a:schemeClr>
                </a:solidFill>
              </a:rPr>
              <a:t>16/04/2015</a:t>
            </a:fld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VHS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Olching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e.V.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- Hélène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Sajons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- VIP - Project Nr. 2013-1-DE2-GRU06-16272 1</a:t>
            </a:r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fr-BE" smtClean="0">
                <a:solidFill>
                  <a:schemeClr val="bg1">
                    <a:lumMod val="85000"/>
                  </a:schemeClr>
                </a:solidFill>
              </a:rPr>
              <a:t>10</a:t>
            </a:fld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Grafik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807"/>
            <a:ext cx="830877" cy="51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1043608" y="215811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2400" b="1" dirty="0" smtClean="0">
                <a:solidFill>
                  <a:srgbClr val="7030A0"/>
                </a:solidFill>
              </a:rPr>
              <a:t>At </a:t>
            </a:r>
            <a:r>
              <a:rPr lang="fr-BE" sz="2400" b="1" dirty="0" err="1" smtClean="0">
                <a:solidFill>
                  <a:srgbClr val="7030A0"/>
                </a:solidFill>
              </a:rPr>
              <a:t>Ilse´s</a:t>
            </a:r>
            <a:r>
              <a:rPr lang="fr-BE" sz="2400" b="1" dirty="0" smtClean="0">
                <a:solidFill>
                  <a:srgbClr val="7030A0"/>
                </a:solidFill>
              </a:rPr>
              <a:t> Place</a:t>
            </a:r>
            <a:endParaRPr lang="fr-BE" sz="2400" b="1" dirty="0">
              <a:solidFill>
                <a:srgbClr val="7030A0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256778" y="4653136"/>
            <a:ext cx="53793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rgbClr val="7030A0"/>
                </a:solidFill>
              </a:rPr>
              <a:t>We like very much reading in the living room or outside in the garden.</a:t>
            </a:r>
          </a:p>
          <a:p>
            <a:r>
              <a:rPr lang="en-GB" b="1" dirty="0" smtClean="0">
                <a:solidFill>
                  <a:srgbClr val="7030A0"/>
                </a:solidFill>
              </a:rPr>
              <a:t>I also have a big kitchen and next to it a nice corner to have meals.</a:t>
            </a:r>
          </a:p>
          <a:p>
            <a:r>
              <a:rPr lang="fr-BE" b="1" dirty="0" smtClean="0">
                <a:solidFill>
                  <a:srgbClr val="7030A0"/>
                </a:solidFill>
              </a:rPr>
              <a:t>(Ilse)</a:t>
            </a:r>
            <a:endParaRPr lang="fr-BE" dirty="0"/>
          </a:p>
        </p:txBody>
      </p:sp>
      <p:sp>
        <p:nvSpPr>
          <p:cNvPr id="9" name="Textfeld 8"/>
          <p:cNvSpPr txBox="1"/>
          <p:nvPr/>
        </p:nvSpPr>
        <p:spPr>
          <a:xfrm>
            <a:off x="3241087" y="973521"/>
            <a:ext cx="2699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7030A0"/>
                </a:solidFill>
              </a:rPr>
              <a:t>Our house is situated in </a:t>
            </a:r>
            <a:r>
              <a:rPr lang="en-GB" b="1" dirty="0" err="1" smtClean="0">
                <a:solidFill>
                  <a:srgbClr val="7030A0"/>
                </a:solidFill>
              </a:rPr>
              <a:t>Maisach</a:t>
            </a:r>
            <a:r>
              <a:rPr lang="en-GB" b="1" dirty="0" smtClean="0">
                <a:solidFill>
                  <a:srgbClr val="7030A0"/>
                </a:solidFill>
              </a:rPr>
              <a:t>, in Bavaria, too. </a:t>
            </a:r>
          </a:p>
          <a:p>
            <a:r>
              <a:rPr lang="en-GB" b="1" dirty="0" smtClean="0">
                <a:solidFill>
                  <a:srgbClr val="7030A0"/>
                </a:solidFill>
              </a:rPr>
              <a:t>We have a large garden with a lot of flowers.</a:t>
            </a:r>
            <a:endParaRPr lang="en-GB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47" y="908720"/>
            <a:ext cx="28448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409240"/>
            <a:ext cx="2664296" cy="1998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547014"/>
            <a:ext cx="2486198" cy="1864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572" y="2450849"/>
            <a:ext cx="2769583" cy="207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265" y="586200"/>
            <a:ext cx="2486199" cy="1864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016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1587E-FC6E-4B98-9EC0-82D6A688A642}" type="datetime1">
              <a:rPr lang="fr-BE" smtClean="0">
                <a:solidFill>
                  <a:schemeClr val="bg1">
                    <a:lumMod val="85000"/>
                  </a:schemeClr>
                </a:solidFill>
              </a:rPr>
              <a:t>16/04/2015</a:t>
            </a:fld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VHS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Olching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e.V.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- Hélène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Sajons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- VIP - Project Nr. 2013-1-DE2-GRU06-16272 1</a:t>
            </a:r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fr-BE" smtClean="0">
                <a:solidFill>
                  <a:schemeClr val="bg1">
                    <a:lumMod val="85000"/>
                  </a:schemeClr>
                </a:solidFill>
              </a:rPr>
              <a:t>11</a:t>
            </a:fld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Grafik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807"/>
            <a:ext cx="830877" cy="51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1043608" y="215811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2400" b="1" dirty="0" smtClean="0">
                <a:solidFill>
                  <a:srgbClr val="7030A0"/>
                </a:solidFill>
              </a:rPr>
              <a:t>At </a:t>
            </a:r>
            <a:r>
              <a:rPr lang="fr-BE" sz="2400" b="1" dirty="0" err="1" smtClean="0">
                <a:solidFill>
                  <a:srgbClr val="7030A0"/>
                </a:solidFill>
              </a:rPr>
              <a:t>Harry´s</a:t>
            </a:r>
            <a:r>
              <a:rPr lang="fr-BE" sz="2400" b="1" dirty="0" smtClean="0">
                <a:solidFill>
                  <a:srgbClr val="7030A0"/>
                </a:solidFill>
              </a:rPr>
              <a:t> Place</a:t>
            </a:r>
            <a:endParaRPr lang="fr-BE" sz="2400" b="1" dirty="0">
              <a:solidFill>
                <a:srgbClr val="7030A0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70342" y="4797152"/>
            <a:ext cx="64754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rgbClr val="7030A0"/>
                </a:solidFill>
              </a:rPr>
              <a:t>Our living room is comfortable and bright.</a:t>
            </a:r>
          </a:p>
          <a:p>
            <a:r>
              <a:rPr lang="en-GB" b="1" dirty="0" smtClean="0">
                <a:solidFill>
                  <a:srgbClr val="7030A0"/>
                </a:solidFill>
              </a:rPr>
              <a:t>We use to spend a lot of time there while reading or watching TV but also talking with friends.</a:t>
            </a:r>
          </a:p>
          <a:p>
            <a:r>
              <a:rPr lang="en-GB" b="1" dirty="0" smtClean="0">
                <a:solidFill>
                  <a:srgbClr val="7030A0"/>
                </a:solidFill>
              </a:rPr>
              <a:t>One of my hobbies is collecting butterflies. I have some very beautiful ones.                                                   </a:t>
            </a:r>
            <a:r>
              <a:rPr lang="fr-BE" b="1" dirty="0" smtClean="0">
                <a:solidFill>
                  <a:srgbClr val="7030A0"/>
                </a:solidFill>
              </a:rPr>
              <a:t>(Harry)</a:t>
            </a:r>
            <a:endParaRPr lang="fr-BE" dirty="0"/>
          </a:p>
        </p:txBody>
      </p:sp>
      <p:sp>
        <p:nvSpPr>
          <p:cNvPr id="9" name="Textfeld 8"/>
          <p:cNvSpPr txBox="1"/>
          <p:nvPr/>
        </p:nvSpPr>
        <p:spPr>
          <a:xfrm>
            <a:off x="3491880" y="973521"/>
            <a:ext cx="48593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7030A0"/>
                </a:solidFill>
              </a:rPr>
              <a:t>I live in </a:t>
            </a:r>
            <a:r>
              <a:rPr lang="en-GB" b="1" dirty="0" err="1" smtClean="0">
                <a:solidFill>
                  <a:srgbClr val="7030A0"/>
                </a:solidFill>
              </a:rPr>
              <a:t>Maisach</a:t>
            </a:r>
            <a:r>
              <a:rPr lang="en-GB" b="1" dirty="0" smtClean="0">
                <a:solidFill>
                  <a:srgbClr val="7030A0"/>
                </a:solidFill>
              </a:rPr>
              <a:t>, too. It is in the administrative district called « </a:t>
            </a:r>
            <a:r>
              <a:rPr lang="en-GB" b="1" dirty="0" err="1" smtClean="0">
                <a:solidFill>
                  <a:srgbClr val="7030A0"/>
                </a:solidFill>
              </a:rPr>
              <a:t>Fürstenfeldbruck</a:t>
            </a:r>
            <a:r>
              <a:rPr lang="en-GB" b="1" dirty="0" smtClean="0">
                <a:solidFill>
                  <a:srgbClr val="7030A0"/>
                </a:solidFill>
              </a:rPr>
              <a:t> », situated to the west of Munich as well as </a:t>
            </a:r>
            <a:r>
              <a:rPr lang="en-GB" b="1" dirty="0" err="1" smtClean="0">
                <a:solidFill>
                  <a:srgbClr val="7030A0"/>
                </a:solidFill>
              </a:rPr>
              <a:t>Olching</a:t>
            </a:r>
            <a:r>
              <a:rPr lang="en-GB" b="1" dirty="0" smtClean="0">
                <a:solidFill>
                  <a:srgbClr val="7030A0"/>
                </a:solidFill>
              </a:rPr>
              <a:t> et </a:t>
            </a:r>
            <a:r>
              <a:rPr lang="en-GB" b="1" dirty="0" err="1" smtClean="0">
                <a:solidFill>
                  <a:srgbClr val="7030A0"/>
                </a:solidFill>
              </a:rPr>
              <a:t>Puchheim</a:t>
            </a:r>
            <a:r>
              <a:rPr lang="en-GB" b="1" dirty="0" smtClean="0">
                <a:solidFill>
                  <a:srgbClr val="7030A0"/>
                </a:solidFill>
              </a:rPr>
              <a:t>.</a:t>
            </a:r>
            <a:endParaRPr lang="en-GB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22" y="1327814"/>
            <a:ext cx="32512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032" y="2173850"/>
            <a:ext cx="32512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544718"/>
            <a:ext cx="1632158" cy="2108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816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1587E-FC6E-4B98-9EC0-82D6A688A642}" type="datetime1">
              <a:rPr lang="fr-BE" smtClean="0">
                <a:solidFill>
                  <a:schemeClr val="bg1">
                    <a:lumMod val="85000"/>
                  </a:schemeClr>
                </a:solidFill>
              </a:rPr>
              <a:t>16/04/2015</a:t>
            </a:fld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VHS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Olching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e.V.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- Hélène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Sajons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- VIP - Project Nr. 2013-1-DE2-GRU06-16272 1</a:t>
            </a:r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fr-BE" smtClean="0">
                <a:solidFill>
                  <a:schemeClr val="bg1">
                    <a:lumMod val="85000"/>
                  </a:schemeClr>
                </a:solidFill>
              </a:rPr>
              <a:t>12</a:t>
            </a:fld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Grafik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807"/>
            <a:ext cx="830877" cy="51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1043608" y="215811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2400" b="1" dirty="0" smtClean="0">
                <a:solidFill>
                  <a:srgbClr val="7030A0"/>
                </a:solidFill>
              </a:rPr>
              <a:t>At </a:t>
            </a:r>
            <a:r>
              <a:rPr lang="fr-BE" sz="2400" b="1" dirty="0" err="1" smtClean="0">
                <a:solidFill>
                  <a:srgbClr val="7030A0"/>
                </a:solidFill>
              </a:rPr>
              <a:t>Rosemarie´s</a:t>
            </a:r>
            <a:r>
              <a:rPr lang="fr-BE" sz="2400" b="1" dirty="0" smtClean="0">
                <a:solidFill>
                  <a:srgbClr val="7030A0"/>
                </a:solidFill>
              </a:rPr>
              <a:t> </a:t>
            </a:r>
            <a:endParaRPr lang="fr-BE" sz="2400" b="1" dirty="0">
              <a:solidFill>
                <a:srgbClr val="7030A0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1043608" y="4211064"/>
            <a:ext cx="69847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rgbClr val="7030A0"/>
                </a:solidFill>
              </a:rPr>
              <a:t>Our living room is furnished with pale pieces of furniture. The sofa is made of a light grey chequered fabric.</a:t>
            </a:r>
          </a:p>
          <a:p>
            <a:r>
              <a:rPr lang="en-GB" b="1" dirty="0" smtClean="0">
                <a:solidFill>
                  <a:srgbClr val="7030A0"/>
                </a:solidFill>
              </a:rPr>
              <a:t>In the large cabinet I have a TV behind two doors and in the part with the glass door, I have a collection of glasses that we use when friends pay us a visit.  </a:t>
            </a:r>
          </a:p>
          <a:p>
            <a:r>
              <a:rPr lang="en-GB" b="1" dirty="0" smtClean="0">
                <a:solidFill>
                  <a:srgbClr val="7030A0"/>
                </a:solidFill>
              </a:rPr>
              <a:t>In my kitchen I prepare nice dished for the meals.</a:t>
            </a:r>
          </a:p>
          <a:p>
            <a:r>
              <a:rPr lang="fr-BE" b="1" dirty="0" smtClean="0">
                <a:solidFill>
                  <a:srgbClr val="7030A0"/>
                </a:solidFill>
              </a:rPr>
              <a:t>(Rosemarie)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3491880" y="973521"/>
            <a:ext cx="4859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7030A0"/>
                </a:solidFill>
              </a:rPr>
              <a:t>I live in </a:t>
            </a:r>
            <a:r>
              <a:rPr lang="en-GB" b="1" dirty="0" err="1" smtClean="0">
                <a:solidFill>
                  <a:srgbClr val="7030A0"/>
                </a:solidFill>
              </a:rPr>
              <a:t>Puchheim</a:t>
            </a:r>
            <a:r>
              <a:rPr lang="en-GB" b="1" dirty="0" smtClean="0">
                <a:solidFill>
                  <a:srgbClr val="7030A0"/>
                </a:solidFill>
              </a:rPr>
              <a:t>,  that´s also part of the administrative district of  </a:t>
            </a:r>
            <a:r>
              <a:rPr lang="en-GB" b="1" dirty="0" err="1" smtClean="0">
                <a:solidFill>
                  <a:srgbClr val="7030A0"/>
                </a:solidFill>
              </a:rPr>
              <a:t>Fürstenfeldbruck</a:t>
            </a:r>
            <a:r>
              <a:rPr lang="en-GB" b="1" dirty="0" smtClean="0">
                <a:solidFill>
                  <a:srgbClr val="7030A0"/>
                </a:solidFill>
              </a:rPr>
              <a:t> .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38" y="973521"/>
            <a:ext cx="1961406" cy="2885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397" y="1814592"/>
            <a:ext cx="1702966" cy="237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527" y="1814592"/>
            <a:ext cx="1589001" cy="237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5528" y="2085945"/>
            <a:ext cx="2774326" cy="1833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674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922" y="711323"/>
            <a:ext cx="2799736" cy="4079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1587E-FC6E-4B98-9EC0-82D6A688A642}" type="datetime1">
              <a:rPr lang="fr-BE" smtClean="0">
                <a:solidFill>
                  <a:schemeClr val="bg1">
                    <a:lumMod val="85000"/>
                  </a:schemeClr>
                </a:solidFill>
              </a:rPr>
              <a:t>16/04/2015</a:t>
            </a:fld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VHS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Olching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e.V.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- Hélène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Sajons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- VIP - Project Nr. 2013-1-DE2-GRU06-16272 1</a:t>
            </a:r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fr-BE" smtClean="0">
                <a:solidFill>
                  <a:schemeClr val="bg1">
                    <a:lumMod val="85000"/>
                  </a:schemeClr>
                </a:solidFill>
              </a:rPr>
              <a:t>13</a:t>
            </a:fld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Grafik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807"/>
            <a:ext cx="830877" cy="51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1043608" y="215811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rgbClr val="7030A0"/>
                </a:solidFill>
              </a:rPr>
              <a:t>Bavaria</a:t>
            </a:r>
            <a:endParaRPr lang="en-GB" sz="2400" b="1" dirty="0">
              <a:solidFill>
                <a:srgbClr val="7030A0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70342" y="4791084"/>
            <a:ext cx="32377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1000" dirty="0"/>
              <a:t>http://faculty.bemidjistate.edu/ckippenhan/MoreAboutMe/MyGermany.htm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4265348" y="895070"/>
            <a:ext cx="448311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7030A0"/>
                </a:solidFill>
              </a:rPr>
              <a:t>All houses and flats in this presentation are situated in Bavaria in the south of Germany. Bavaria is one of the 16 « </a:t>
            </a:r>
            <a:r>
              <a:rPr lang="en-GB" b="1" dirty="0" err="1" smtClean="0">
                <a:solidFill>
                  <a:srgbClr val="7030A0"/>
                </a:solidFill>
              </a:rPr>
              <a:t>Bundesländer</a:t>
            </a:r>
            <a:r>
              <a:rPr lang="en-GB" b="1" dirty="0" smtClean="0">
                <a:solidFill>
                  <a:srgbClr val="7030A0"/>
                </a:solidFill>
              </a:rPr>
              <a:t> » (federal states). The administrative district of „</a:t>
            </a:r>
            <a:r>
              <a:rPr lang="en-GB" b="1" dirty="0" err="1" smtClean="0">
                <a:solidFill>
                  <a:srgbClr val="7030A0"/>
                </a:solidFill>
              </a:rPr>
              <a:t>Fürstenfeldbruck</a:t>
            </a:r>
            <a:r>
              <a:rPr lang="en-GB" b="1" dirty="0" smtClean="0">
                <a:solidFill>
                  <a:srgbClr val="7030A0"/>
                </a:solidFill>
              </a:rPr>
              <a:t>“ is about 25 km westerly of Munich city centre.</a:t>
            </a:r>
          </a:p>
          <a:p>
            <a:r>
              <a:rPr lang="en-GB" b="1" dirty="0" smtClean="0">
                <a:solidFill>
                  <a:srgbClr val="7030A0"/>
                </a:solidFill>
              </a:rPr>
              <a:t>Bavaria is famous all over the world for its castles, its beer, BMW, the FC Bayern and the beer festival „Oktoberfest“.</a:t>
            </a:r>
            <a:endParaRPr lang="en-GB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756" y="3732688"/>
            <a:ext cx="3527664" cy="2441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Gerade Verbindung mit Pfeil 9"/>
          <p:cNvCxnSpPr/>
          <p:nvPr/>
        </p:nvCxnSpPr>
        <p:spPr>
          <a:xfrm flipH="1">
            <a:off x="2483770" y="2751203"/>
            <a:ext cx="1872206" cy="11098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1475656" y="5626114"/>
            <a:ext cx="3160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solidFill>
                  <a:srgbClr val="FFC000"/>
                </a:solidFill>
              </a:rPr>
              <a:t>Picture </a:t>
            </a:r>
            <a:r>
              <a:rPr lang="de-DE" sz="1200" dirty="0" err="1" smtClean="0">
                <a:solidFill>
                  <a:srgbClr val="FFC000"/>
                </a:solidFill>
              </a:rPr>
              <a:t>of</a:t>
            </a:r>
            <a:r>
              <a:rPr lang="de-DE" sz="1200" dirty="0" smtClean="0">
                <a:solidFill>
                  <a:srgbClr val="FFC000"/>
                </a:solidFill>
              </a:rPr>
              <a:t> </a:t>
            </a:r>
            <a:r>
              <a:rPr lang="de-DE" sz="1200" dirty="0" err="1" smtClean="0">
                <a:solidFill>
                  <a:srgbClr val="FFC000"/>
                </a:solidFill>
              </a:rPr>
              <a:t>the</a:t>
            </a:r>
            <a:r>
              <a:rPr lang="de-DE" sz="1200" dirty="0" smtClean="0">
                <a:solidFill>
                  <a:srgbClr val="FFC000"/>
                </a:solidFill>
              </a:rPr>
              <a:t> Castle </a:t>
            </a:r>
            <a:r>
              <a:rPr lang="de-DE" sz="1200" dirty="0" err="1" smtClean="0">
                <a:solidFill>
                  <a:srgbClr val="FFC000"/>
                </a:solidFill>
              </a:rPr>
              <a:t>of</a:t>
            </a:r>
            <a:r>
              <a:rPr lang="de-DE" sz="1200" dirty="0" smtClean="0">
                <a:solidFill>
                  <a:srgbClr val="FFC000"/>
                </a:solidFill>
              </a:rPr>
              <a:t> </a:t>
            </a:r>
            <a:r>
              <a:rPr lang="de-DE" sz="1200" dirty="0" err="1" smtClean="0">
                <a:solidFill>
                  <a:srgbClr val="FFC000"/>
                </a:solidFill>
              </a:rPr>
              <a:t>Neuschwanstein</a:t>
            </a:r>
            <a:r>
              <a:rPr lang="de-DE" sz="1200" dirty="0" smtClean="0">
                <a:solidFill>
                  <a:srgbClr val="FFC000"/>
                </a:solidFill>
              </a:rPr>
              <a:t>        (Hélène </a:t>
            </a:r>
            <a:r>
              <a:rPr lang="de-DE" sz="1200" dirty="0" err="1" smtClean="0">
                <a:solidFill>
                  <a:srgbClr val="FFC000"/>
                </a:solidFill>
              </a:rPr>
              <a:t>Sajons</a:t>
            </a:r>
            <a:r>
              <a:rPr lang="de-DE" sz="1200" dirty="0" smtClean="0">
                <a:solidFill>
                  <a:srgbClr val="FFC000"/>
                </a:solidFill>
              </a:rPr>
              <a:t>)</a:t>
            </a:r>
            <a:endParaRPr lang="de-DE" sz="1200" dirty="0">
              <a:solidFill>
                <a:srgbClr val="FFC000"/>
              </a:solidFill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670342" y="5191194"/>
            <a:ext cx="3595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Music</a:t>
            </a:r>
            <a:r>
              <a:rPr lang="de-DE" sz="1000" dirty="0"/>
              <a:t>: Rudi </a:t>
            </a:r>
            <a:r>
              <a:rPr lang="de-DE" sz="1000" dirty="0" err="1"/>
              <a:t>Zapf_Vivaldi</a:t>
            </a:r>
            <a:r>
              <a:rPr lang="de-DE" sz="1000" dirty="0"/>
              <a:t> Trio Sonata_2</a:t>
            </a:r>
          </a:p>
        </p:txBody>
      </p:sp>
    </p:spTree>
    <p:extLst>
      <p:ext uri="{BB962C8B-B14F-4D97-AF65-F5344CB8AC3E}">
        <p14:creationId xmlns:p14="http://schemas.microsoft.com/office/powerpoint/2010/main" val="23587151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1587E-FC6E-4B98-9EC0-82D6A688A642}" type="datetime1">
              <a:rPr lang="fr-BE" smtClean="0">
                <a:solidFill>
                  <a:schemeClr val="bg1">
                    <a:lumMod val="85000"/>
                  </a:schemeClr>
                </a:solidFill>
              </a:rPr>
              <a:t>16/04/2015</a:t>
            </a:fld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VHS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Olching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e.V.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- Hélène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Sajons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- VIP - Project Nr. 2013-1-DE2-GRU06-16272 1</a:t>
            </a:r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fr-BE" smtClean="0">
                <a:solidFill>
                  <a:schemeClr val="bg1">
                    <a:lumMod val="85000"/>
                  </a:schemeClr>
                </a:solidFill>
              </a:rPr>
              <a:t>14</a:t>
            </a:fld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Grafik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807"/>
            <a:ext cx="830877" cy="51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feld 10"/>
          <p:cNvSpPr txBox="1"/>
          <p:nvPr/>
        </p:nvSpPr>
        <p:spPr>
          <a:xfrm>
            <a:off x="971600" y="980728"/>
            <a:ext cx="705678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7030A0"/>
                </a:solidFill>
              </a:rPr>
              <a:t>Task:                Looking at these houses in Bavaria</a:t>
            </a:r>
          </a:p>
          <a:p>
            <a:endParaRPr lang="en-GB" b="1" dirty="0" smtClean="0">
              <a:solidFill>
                <a:srgbClr val="7030A0"/>
              </a:solidFill>
            </a:endParaRPr>
          </a:p>
          <a:p>
            <a:pPr marL="342900" indent="-342900">
              <a:buAutoNum type="arabicPeriod"/>
            </a:pPr>
            <a:r>
              <a:rPr lang="en-GB" b="1" dirty="0" smtClean="0">
                <a:solidFill>
                  <a:srgbClr val="7030A0"/>
                </a:solidFill>
              </a:rPr>
              <a:t>What is similar to houses and flats in your country? </a:t>
            </a:r>
          </a:p>
          <a:p>
            <a:pPr marL="342900" indent="-342900">
              <a:buAutoNum type="arabicPeriod"/>
            </a:pPr>
            <a:r>
              <a:rPr lang="en-GB" b="1" dirty="0" smtClean="0">
                <a:solidFill>
                  <a:srgbClr val="7030A0"/>
                </a:solidFill>
              </a:rPr>
              <a:t>What is different from your country?</a:t>
            </a:r>
          </a:p>
          <a:p>
            <a:pPr marL="342900" indent="-342900">
              <a:buAutoNum type="arabicPeriod"/>
            </a:pPr>
            <a:r>
              <a:rPr lang="en-GB" b="1" dirty="0" smtClean="0">
                <a:solidFill>
                  <a:srgbClr val="7030A0"/>
                </a:solidFill>
              </a:rPr>
              <a:t>Does anything struck you as unusual? Why?</a:t>
            </a:r>
          </a:p>
          <a:p>
            <a:pPr marL="342900" indent="-342900">
              <a:buFontTx/>
              <a:buAutoNum type="arabicPeriod"/>
            </a:pPr>
            <a:r>
              <a:rPr lang="en-GB" b="1" dirty="0">
                <a:solidFill>
                  <a:srgbClr val="7030A0"/>
                </a:solidFill>
              </a:rPr>
              <a:t>In which of these houses/flats could you </a:t>
            </a:r>
            <a:r>
              <a:rPr lang="en-GB" b="1" dirty="0" smtClean="0">
                <a:solidFill>
                  <a:srgbClr val="7030A0"/>
                </a:solidFill>
              </a:rPr>
              <a:t>imagine </a:t>
            </a:r>
            <a:r>
              <a:rPr lang="en-GB" b="1" dirty="0">
                <a:solidFill>
                  <a:srgbClr val="7030A0"/>
                </a:solidFill>
              </a:rPr>
              <a:t>to live</a:t>
            </a:r>
            <a:r>
              <a:rPr lang="en-GB" b="1" dirty="0" smtClean="0">
                <a:solidFill>
                  <a:srgbClr val="7030A0"/>
                </a:solidFill>
              </a:rPr>
              <a:t>? Why?</a:t>
            </a:r>
          </a:p>
          <a:p>
            <a:pPr marL="342900" indent="-342900">
              <a:buFontTx/>
              <a:buAutoNum type="arabicPeriod"/>
            </a:pPr>
            <a:r>
              <a:rPr lang="en-GB" b="1" dirty="0" smtClean="0">
                <a:solidFill>
                  <a:srgbClr val="7030A0"/>
                </a:solidFill>
              </a:rPr>
              <a:t>Nature seems to be important for the persons presenting their home. How important is it for you to be in an “green” environment?</a:t>
            </a:r>
            <a:endParaRPr lang="en-GB" b="1" dirty="0">
              <a:solidFill>
                <a:srgbClr val="7030A0"/>
              </a:solidFill>
            </a:endParaRPr>
          </a:p>
          <a:p>
            <a:pPr marL="342900" indent="-342900">
              <a:buAutoNum type="arabicPeriod"/>
            </a:pPr>
            <a:r>
              <a:rPr lang="en-GB" b="1" dirty="0" smtClean="0">
                <a:solidFill>
                  <a:srgbClr val="7030A0"/>
                </a:solidFill>
              </a:rPr>
              <a:t>In your own house/flat : which room is the more important for you? Why?</a:t>
            </a:r>
          </a:p>
          <a:p>
            <a:endParaRPr lang="en-GB" b="1" dirty="0">
              <a:solidFill>
                <a:srgbClr val="7030A0"/>
              </a:solidFill>
            </a:endParaRPr>
          </a:p>
          <a:p>
            <a:endParaRPr lang="en-GB" b="1" dirty="0" smtClean="0">
              <a:solidFill>
                <a:srgbClr val="7030A0"/>
              </a:solidFill>
            </a:endParaRPr>
          </a:p>
          <a:p>
            <a:pPr algn="ctr"/>
            <a:r>
              <a:rPr lang="en-GB" b="1" dirty="0" smtClean="0">
                <a:solidFill>
                  <a:srgbClr val="7030A0"/>
                </a:solidFill>
              </a:rPr>
              <a:t>THANK YOU FOR YOUR ATTENTION!</a:t>
            </a:r>
          </a:p>
          <a:p>
            <a:pPr marL="342900" indent="-342900">
              <a:buAutoNum type="arabicPeriod"/>
            </a:pPr>
            <a:endParaRPr lang="de-DE" b="1" dirty="0">
              <a:solidFill>
                <a:srgbClr val="7030A0"/>
              </a:solidFill>
            </a:endParaRPr>
          </a:p>
          <a:p>
            <a:pPr marL="342900" indent="-342900">
              <a:buAutoNum type="arabicPeriod"/>
            </a:pPr>
            <a:endParaRPr lang="de-D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28" y="4130755"/>
            <a:ext cx="2098675" cy="170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692" y="260648"/>
            <a:ext cx="2276475" cy="170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206" y="4130755"/>
            <a:ext cx="2483768" cy="186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472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aten\Photo\2014\Haus\DSC_0552.JPG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2906" y="804030"/>
            <a:ext cx="2675517" cy="1772096"/>
          </a:xfrm>
          <a:prstGeom prst="rect">
            <a:avLst/>
          </a:prstGeom>
          <a:noFill/>
        </p:spPr>
      </p:pic>
      <p:pic>
        <p:nvPicPr>
          <p:cNvPr id="1027" name="Picture 3" descr="C:\Daten\Photo\2014\Haus\DSC_05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811461"/>
            <a:ext cx="2863377" cy="1896523"/>
          </a:xfrm>
          <a:prstGeom prst="rect">
            <a:avLst/>
          </a:prstGeom>
          <a:noFill/>
        </p:spPr>
      </p:pic>
      <p:sp>
        <p:nvSpPr>
          <p:cNvPr id="6" name="Textfeld 5"/>
          <p:cNvSpPr txBox="1"/>
          <p:nvPr/>
        </p:nvSpPr>
        <p:spPr>
          <a:xfrm>
            <a:off x="683568" y="2708920"/>
            <a:ext cx="36364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rgbClr val="7030A0"/>
                </a:solidFill>
              </a:rPr>
              <a:t>That´s the street where we live. It is a quite street. Our house is on the left.</a:t>
            </a:r>
            <a:endParaRPr lang="en-GB" sz="2000" b="1" dirty="0">
              <a:solidFill>
                <a:srgbClr val="7030A0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5844693" y="2788980"/>
            <a:ext cx="2609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rgbClr val="7030A0"/>
                </a:solidFill>
              </a:rPr>
              <a:t>And this is the door of our house. Welcome!</a:t>
            </a:r>
            <a:endParaRPr lang="en-GB" sz="2000" b="1" dirty="0">
              <a:solidFill>
                <a:srgbClr val="7030A0"/>
              </a:solidFill>
            </a:endParaRPr>
          </a:p>
        </p:txBody>
      </p:sp>
      <p:pic>
        <p:nvPicPr>
          <p:cNvPr id="8" name="Picture 2" descr="C:\Daten\Photo\2014\Haus\DSC_053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729087" y="4031553"/>
            <a:ext cx="2592288" cy="1963245"/>
          </a:xfrm>
          <a:prstGeom prst="rect">
            <a:avLst/>
          </a:prstGeom>
          <a:noFill/>
        </p:spPr>
      </p:pic>
      <p:pic>
        <p:nvPicPr>
          <p:cNvPr id="9" name="Picture 3" descr="C:\Daten\Photo\2014\Haus\DSC_054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2885422" y="4035456"/>
            <a:ext cx="2592289" cy="1955437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6150564" y="4077072"/>
            <a:ext cx="1800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>
                <a:solidFill>
                  <a:srgbClr val="7030A0"/>
                </a:solidFill>
              </a:rPr>
              <a:t>Here is the entrance with the staircase and the wardrobe.</a:t>
            </a:r>
            <a:endParaRPr lang="en-GB" sz="2000" b="1" dirty="0">
              <a:solidFill>
                <a:srgbClr val="7030A0"/>
              </a:solidFill>
            </a:endParaRP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VHS </a:t>
            </a:r>
            <a:r>
              <a:rPr lang="en-GB" dirty="0" err="1" smtClean="0">
                <a:solidFill>
                  <a:schemeClr val="bg1">
                    <a:lumMod val="85000"/>
                  </a:schemeClr>
                </a:solidFill>
              </a:rPr>
              <a:t>Olching</a:t>
            </a:r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GB" dirty="0" err="1" smtClean="0">
                <a:solidFill>
                  <a:schemeClr val="bg1">
                    <a:lumMod val="85000"/>
                  </a:schemeClr>
                </a:solidFill>
              </a:rPr>
              <a:t>e.V</a:t>
            </a:r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. - Hélène </a:t>
            </a:r>
            <a:r>
              <a:rPr lang="en-GB" dirty="0" err="1" smtClean="0">
                <a:solidFill>
                  <a:schemeClr val="bg1">
                    <a:lumMod val="85000"/>
                  </a:schemeClr>
                </a:solidFill>
              </a:rPr>
              <a:t>Sajons</a:t>
            </a:r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 - VIP - Project Nr. 2013-1-DE2-GRU06-16272 1</a:t>
            </a:r>
            <a:endParaRPr lang="en-GB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en-GB" smtClean="0">
                <a:solidFill>
                  <a:schemeClr val="bg1">
                    <a:lumMod val="85000"/>
                  </a:schemeClr>
                </a:solidFill>
              </a:rPr>
              <a:t>2</a:t>
            </a:fld>
            <a:endParaRPr lang="en-GB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F1905-8EE5-4EFC-A894-C6D9B183439F}" type="datetime1">
              <a:rPr lang="en-GB" smtClean="0">
                <a:solidFill>
                  <a:schemeClr val="bg1">
                    <a:lumMod val="85000"/>
                  </a:schemeClr>
                </a:solidFill>
              </a:rPr>
              <a:t>16/04/2015</a:t>
            </a:fld>
            <a:endParaRPr lang="en-GB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12" name="Grafik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1" y="188551"/>
            <a:ext cx="830877" cy="51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2843808" y="188550"/>
            <a:ext cx="3708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err="1" smtClean="0">
                <a:solidFill>
                  <a:srgbClr val="7030A0"/>
                </a:solidFill>
              </a:rPr>
              <a:t>Silke´s</a:t>
            </a:r>
            <a:r>
              <a:rPr lang="en-GB" sz="2400" b="1" dirty="0" smtClean="0">
                <a:solidFill>
                  <a:srgbClr val="7030A0"/>
                </a:solidFill>
              </a:rPr>
              <a:t> House  (1)</a:t>
            </a:r>
            <a:endParaRPr lang="en-GB" sz="2400" b="1" dirty="0">
              <a:solidFill>
                <a:srgbClr val="7030A0"/>
              </a:solidFill>
            </a:endParaRPr>
          </a:p>
        </p:txBody>
      </p:sp>
      <p:pic>
        <p:nvPicPr>
          <p:cNvPr id="13" name="Rudi Zapf_Vivaldi Trio Sonata_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707083" y="6007450"/>
            <a:ext cx="321302" cy="321302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5152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Daten\Photo\2014\Haus\DSC_05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6386" y="548680"/>
            <a:ext cx="3064328" cy="2029620"/>
          </a:xfrm>
          <a:prstGeom prst="rect">
            <a:avLst/>
          </a:prstGeom>
          <a:noFill/>
        </p:spPr>
      </p:pic>
      <p:sp>
        <p:nvSpPr>
          <p:cNvPr id="6" name="Textfeld 5"/>
          <p:cNvSpPr txBox="1"/>
          <p:nvPr/>
        </p:nvSpPr>
        <p:spPr>
          <a:xfrm>
            <a:off x="179512" y="2619456"/>
            <a:ext cx="47529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rgbClr val="7030A0"/>
                </a:solidFill>
              </a:rPr>
              <a:t>That´s our kitchen</a:t>
            </a:r>
            <a:r>
              <a:rPr lang="en-GB" dirty="0" smtClean="0"/>
              <a:t>. </a:t>
            </a:r>
            <a:r>
              <a:rPr lang="en-GB" sz="2000" b="1" dirty="0" smtClean="0">
                <a:solidFill>
                  <a:srgbClr val="7030A0"/>
                </a:solidFill>
              </a:rPr>
              <a:t>It is integrated in the dining room; a kitchen counter with bar stools separates the two parts of the room.</a:t>
            </a:r>
            <a:endParaRPr lang="en-GB" sz="2000" b="1" dirty="0">
              <a:solidFill>
                <a:srgbClr val="7030A0"/>
              </a:solidFill>
            </a:endParaRPr>
          </a:p>
        </p:txBody>
      </p:sp>
      <p:pic>
        <p:nvPicPr>
          <p:cNvPr id="7" name="Picture 2" descr="C:\Daten\Photo\2014\Haus\DSC_0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546810"/>
            <a:ext cx="3067154" cy="2031490"/>
          </a:xfrm>
          <a:prstGeom prst="rect">
            <a:avLst/>
          </a:prstGeom>
          <a:noFill/>
        </p:spPr>
      </p:pic>
      <p:sp>
        <p:nvSpPr>
          <p:cNvPr id="8" name="Textfeld 7"/>
          <p:cNvSpPr txBox="1"/>
          <p:nvPr/>
        </p:nvSpPr>
        <p:spPr>
          <a:xfrm>
            <a:off x="4932510" y="2722316"/>
            <a:ext cx="36973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rgbClr val="7030A0"/>
                </a:solidFill>
              </a:rPr>
              <a:t>And this is our dining room. The whole family eats there.</a:t>
            </a:r>
            <a:endParaRPr lang="en-GB" dirty="0"/>
          </a:p>
        </p:txBody>
      </p:sp>
      <p:pic>
        <p:nvPicPr>
          <p:cNvPr id="2053" name="Picture 5" descr="C:\Daten\Photo\2014\Haus\DSC_05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4256" y="3587658"/>
            <a:ext cx="3151032" cy="2129640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511852" y="5733256"/>
            <a:ext cx="4479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 smtClean="0">
                <a:solidFill>
                  <a:srgbClr val="EEDC58"/>
                </a:solidFill>
              </a:rPr>
              <a:t>In the living room we have a woodstove </a:t>
            </a:r>
          </a:p>
          <a:p>
            <a:r>
              <a:rPr lang="en-GB" sz="2000" b="1" dirty="0">
                <a:solidFill>
                  <a:srgbClr val="EEDC58"/>
                </a:solidFill>
              </a:rPr>
              <a:t>a</a:t>
            </a:r>
            <a:r>
              <a:rPr lang="en-GB" sz="2000" b="1" dirty="0" smtClean="0">
                <a:solidFill>
                  <a:srgbClr val="EEDC58"/>
                </a:solidFill>
              </a:rPr>
              <a:t>s supplementary heating.</a:t>
            </a:r>
            <a:endParaRPr lang="en-GB" sz="2000" b="1" dirty="0">
              <a:solidFill>
                <a:srgbClr val="7030A0"/>
              </a:solidFill>
            </a:endParaRPr>
          </a:p>
        </p:txBody>
      </p:sp>
      <p:pic>
        <p:nvPicPr>
          <p:cNvPr id="2054" name="Picture 6" descr="C:\Daten\Photo\2014\Haus\DSC_05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98893" y="3430202"/>
            <a:ext cx="3261539" cy="2160240"/>
          </a:xfrm>
          <a:prstGeom prst="rect">
            <a:avLst/>
          </a:prstGeom>
          <a:noFill/>
        </p:spPr>
      </p:pic>
      <p:sp>
        <p:nvSpPr>
          <p:cNvPr id="12" name="Textfeld 11"/>
          <p:cNvSpPr txBox="1"/>
          <p:nvPr/>
        </p:nvSpPr>
        <p:spPr>
          <a:xfrm>
            <a:off x="5198892" y="5607814"/>
            <a:ext cx="34309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rgbClr val="EEDC58"/>
                </a:solidFill>
              </a:rPr>
              <a:t>That´s our house with the garden and the terrace.</a:t>
            </a:r>
          </a:p>
          <a:p>
            <a:r>
              <a:rPr lang="en-GB" sz="2000" b="1" dirty="0">
                <a:solidFill>
                  <a:srgbClr val="EEDC58"/>
                </a:solidFill>
              </a:rPr>
              <a:t> </a:t>
            </a:r>
            <a:r>
              <a:rPr lang="en-GB" sz="2000" b="1" dirty="0" smtClean="0">
                <a:solidFill>
                  <a:srgbClr val="EEDC58"/>
                </a:solidFill>
              </a:rPr>
              <a:t>                     (</a:t>
            </a:r>
            <a:r>
              <a:rPr lang="en-GB" sz="2000" b="1" dirty="0" err="1" smtClean="0">
                <a:solidFill>
                  <a:srgbClr val="EEDC58"/>
                </a:solidFill>
              </a:rPr>
              <a:t>Silke</a:t>
            </a:r>
            <a:r>
              <a:rPr lang="en-GB" sz="2000" b="1" dirty="0" smtClean="0">
                <a:solidFill>
                  <a:srgbClr val="EEDC58"/>
                </a:solidFill>
              </a:rPr>
              <a:t>)</a:t>
            </a:r>
            <a:endParaRPr lang="en-GB" sz="2000" b="1" dirty="0">
              <a:solidFill>
                <a:srgbClr val="EEDC58"/>
              </a:solidFill>
            </a:endParaRP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VHS </a:t>
            </a:r>
            <a:r>
              <a:rPr lang="en-GB" dirty="0" err="1" smtClean="0">
                <a:solidFill>
                  <a:schemeClr val="bg1">
                    <a:lumMod val="85000"/>
                  </a:schemeClr>
                </a:solidFill>
              </a:rPr>
              <a:t>Olching</a:t>
            </a:r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GB" dirty="0" err="1" smtClean="0">
                <a:solidFill>
                  <a:schemeClr val="bg1">
                    <a:lumMod val="85000"/>
                  </a:schemeClr>
                </a:solidFill>
              </a:rPr>
              <a:t>e.V</a:t>
            </a:r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. - Hélène </a:t>
            </a:r>
            <a:r>
              <a:rPr lang="en-GB" dirty="0" err="1" smtClean="0">
                <a:solidFill>
                  <a:schemeClr val="bg1">
                    <a:lumMod val="85000"/>
                  </a:schemeClr>
                </a:solidFill>
              </a:rPr>
              <a:t>Sajons</a:t>
            </a:r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 - VIP - Project Nr. 2013-1-DE2-GRU06-16272 1</a:t>
            </a:r>
            <a:endParaRPr lang="en-GB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en-GB" smtClean="0">
                <a:solidFill>
                  <a:schemeClr val="bg1">
                    <a:lumMod val="85000"/>
                  </a:schemeClr>
                </a:solidFill>
              </a:rPr>
              <a:t>3</a:t>
            </a:fld>
            <a:endParaRPr lang="en-GB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38656-197E-48F7-9FBD-198A51737A2E}" type="datetime1">
              <a:rPr lang="en-GB" smtClean="0">
                <a:solidFill>
                  <a:schemeClr val="bg1">
                    <a:lumMod val="85000"/>
                  </a:schemeClr>
                </a:solidFill>
              </a:rPr>
              <a:t>16/04/2015</a:t>
            </a:fld>
            <a:endParaRPr lang="en-GB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13" name="Grafik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807"/>
            <a:ext cx="830877" cy="51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hteck 4"/>
          <p:cNvSpPr/>
          <p:nvPr/>
        </p:nvSpPr>
        <p:spPr>
          <a:xfrm>
            <a:off x="2843808" y="164262"/>
            <a:ext cx="31683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 err="1" smtClean="0">
                <a:solidFill>
                  <a:srgbClr val="7030A0"/>
                </a:solidFill>
              </a:rPr>
              <a:t>Silke´s</a:t>
            </a:r>
            <a:r>
              <a:rPr lang="en-GB" sz="2400" b="1" dirty="0" smtClean="0">
                <a:solidFill>
                  <a:srgbClr val="7030A0"/>
                </a:solidFill>
              </a:rPr>
              <a:t> House</a:t>
            </a:r>
          </a:p>
          <a:p>
            <a:pPr algn="ctr"/>
            <a:r>
              <a:rPr lang="en-GB" sz="2400" b="1" dirty="0" smtClean="0">
                <a:solidFill>
                  <a:srgbClr val="7030A0"/>
                </a:solidFill>
              </a:rPr>
              <a:t> (2)</a:t>
            </a:r>
            <a:endParaRPr lang="en-GB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1587E-FC6E-4B98-9EC0-82D6A688A642}" type="datetime1">
              <a:rPr lang="fr-BE" smtClean="0">
                <a:solidFill>
                  <a:schemeClr val="bg1">
                    <a:lumMod val="85000"/>
                  </a:schemeClr>
                </a:solidFill>
              </a:rPr>
              <a:t>16/04/2015</a:t>
            </a:fld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VHS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Olching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e.V.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- Hélène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Sajons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- VIP - Project Nr. 2013-1-DE2-GRU06-16272 1</a:t>
            </a:r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fr-BE" smtClean="0">
                <a:solidFill>
                  <a:schemeClr val="bg1">
                    <a:lumMod val="85000"/>
                  </a:schemeClr>
                </a:solidFill>
              </a:rPr>
              <a:t>4</a:t>
            </a:fld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Grafik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807"/>
            <a:ext cx="830877" cy="51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2771800" y="215811"/>
            <a:ext cx="3708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2400" b="1" dirty="0" err="1" smtClean="0">
                <a:solidFill>
                  <a:srgbClr val="7030A0"/>
                </a:solidFill>
              </a:rPr>
              <a:t>Renate´s</a:t>
            </a:r>
            <a:r>
              <a:rPr lang="fr-BE" sz="2400" b="1" dirty="0" smtClean="0">
                <a:solidFill>
                  <a:srgbClr val="7030A0"/>
                </a:solidFill>
              </a:rPr>
              <a:t> House (1)</a:t>
            </a:r>
            <a:endParaRPr lang="fr-BE" sz="2400" b="1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88290"/>
            <a:ext cx="1995136" cy="2660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800268"/>
            <a:ext cx="2026005" cy="2660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701514"/>
            <a:ext cx="1944216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748" y="894301"/>
            <a:ext cx="1958516" cy="2611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hteck 6"/>
          <p:cNvSpPr/>
          <p:nvPr/>
        </p:nvSpPr>
        <p:spPr>
          <a:xfrm>
            <a:off x="539552" y="3701514"/>
            <a:ext cx="30243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rgbClr val="7030A0"/>
                </a:solidFill>
              </a:rPr>
              <a:t>This is the garden side of our house.</a:t>
            </a:r>
          </a:p>
          <a:p>
            <a:r>
              <a:rPr lang="en-GB" b="1" dirty="0" smtClean="0">
                <a:solidFill>
                  <a:srgbClr val="7030A0"/>
                </a:solidFill>
              </a:rPr>
              <a:t>In the entrance I hung up some pictures made by our grandchildren. </a:t>
            </a:r>
          </a:p>
          <a:p>
            <a:r>
              <a:rPr lang="en-GB" b="1" dirty="0" smtClean="0">
                <a:solidFill>
                  <a:srgbClr val="7030A0"/>
                </a:solidFill>
              </a:rPr>
              <a:t>Downstairs we have a cosy corner where we eat, a kitchen and a toilet.</a:t>
            </a:r>
            <a:endParaRPr lang="en-GB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938" y="3701514"/>
            <a:ext cx="1939326" cy="2585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236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1587E-FC6E-4B98-9EC0-82D6A688A642}" type="datetime1">
              <a:rPr lang="fr-BE" smtClean="0">
                <a:solidFill>
                  <a:schemeClr val="bg1">
                    <a:lumMod val="85000"/>
                  </a:schemeClr>
                </a:solidFill>
              </a:rPr>
              <a:t>16/04/2015</a:t>
            </a:fld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VHS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Olching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e.V.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- Hélène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Sajons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- VIP - Project Nr. 2013-1-DE2-GRU06-16272 1</a:t>
            </a:r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fr-BE" smtClean="0">
                <a:solidFill>
                  <a:schemeClr val="bg1">
                    <a:lumMod val="85000"/>
                  </a:schemeClr>
                </a:solidFill>
              </a:rPr>
              <a:t>5</a:t>
            </a:fld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Grafik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807"/>
            <a:ext cx="830877" cy="51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2771800" y="215811"/>
            <a:ext cx="3708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2400" b="1" dirty="0" err="1" smtClean="0">
                <a:solidFill>
                  <a:srgbClr val="7030A0"/>
                </a:solidFill>
              </a:rPr>
              <a:t>Renate´s</a:t>
            </a:r>
            <a:r>
              <a:rPr lang="fr-BE" sz="2400" b="1" dirty="0" smtClean="0">
                <a:solidFill>
                  <a:srgbClr val="7030A0"/>
                </a:solidFill>
              </a:rPr>
              <a:t> House (2)</a:t>
            </a:r>
            <a:endParaRPr lang="fr-BE" sz="2400" b="1" dirty="0">
              <a:solidFill>
                <a:srgbClr val="7030A0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467828" y="3501008"/>
            <a:ext cx="30243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rgbClr val="7030A0"/>
                </a:solidFill>
              </a:rPr>
              <a:t>Our living room is a sunny and bright. I enjoy reading there.</a:t>
            </a:r>
          </a:p>
          <a:p>
            <a:endParaRPr lang="en-GB" b="1" dirty="0" smtClean="0">
              <a:solidFill>
                <a:srgbClr val="7030A0"/>
              </a:solidFill>
            </a:endParaRPr>
          </a:p>
          <a:p>
            <a:r>
              <a:rPr lang="en-GB" b="1" dirty="0" smtClean="0">
                <a:solidFill>
                  <a:srgbClr val="7030A0"/>
                </a:solidFill>
              </a:rPr>
              <a:t>On the first floor we have a sleeping room, a bathroom and an office.</a:t>
            </a:r>
          </a:p>
          <a:p>
            <a:endParaRPr lang="fr-B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880" y="1782843"/>
            <a:ext cx="2866951" cy="215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880" y="3933056"/>
            <a:ext cx="2938958" cy="2204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746" y="980728"/>
            <a:ext cx="2884419" cy="2163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3473" y="2115140"/>
            <a:ext cx="2326407" cy="3101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024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1587E-FC6E-4B98-9EC0-82D6A688A642}" type="datetime1">
              <a:rPr lang="fr-BE" smtClean="0">
                <a:solidFill>
                  <a:schemeClr val="bg1">
                    <a:lumMod val="85000"/>
                  </a:schemeClr>
                </a:solidFill>
              </a:rPr>
              <a:t>16/04/2015</a:t>
            </a:fld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VHS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Olching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e.V.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- Hélène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Sajons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- VIP - Project Nr. 2013-1-DE2-GRU06-16272 1</a:t>
            </a:r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fr-BE" smtClean="0">
                <a:solidFill>
                  <a:schemeClr val="bg1">
                    <a:lumMod val="85000"/>
                  </a:schemeClr>
                </a:solidFill>
              </a:rPr>
              <a:t>6</a:t>
            </a:fld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Grafik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807"/>
            <a:ext cx="830877" cy="51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2771800" y="215811"/>
            <a:ext cx="3708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2400" b="1" dirty="0" err="1" smtClean="0">
                <a:solidFill>
                  <a:srgbClr val="7030A0"/>
                </a:solidFill>
              </a:rPr>
              <a:t>Renate´s</a:t>
            </a:r>
            <a:r>
              <a:rPr lang="fr-BE" sz="2400" b="1" dirty="0" smtClean="0">
                <a:solidFill>
                  <a:srgbClr val="7030A0"/>
                </a:solidFill>
              </a:rPr>
              <a:t> House (3)</a:t>
            </a:r>
            <a:endParaRPr lang="fr-BE" sz="2400" b="1" dirty="0">
              <a:solidFill>
                <a:srgbClr val="7030A0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22179" y="1916832"/>
            <a:ext cx="2149621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rgbClr val="7030A0"/>
                </a:solidFill>
              </a:rPr>
              <a:t>Under the roof in the attic there are two further bedrooms for friends and family.</a:t>
            </a:r>
          </a:p>
          <a:p>
            <a:r>
              <a:rPr lang="en-GB" b="1" dirty="0" smtClean="0">
                <a:solidFill>
                  <a:srgbClr val="7030A0"/>
                </a:solidFill>
              </a:rPr>
              <a:t>                                           When my grandchildren come for a stay, they sleep there.</a:t>
            </a:r>
          </a:p>
          <a:p>
            <a:endParaRPr lang="fr-BE" b="1" dirty="0" smtClean="0">
              <a:solidFill>
                <a:srgbClr val="7030A0"/>
              </a:solidFill>
            </a:endParaRPr>
          </a:p>
          <a:p>
            <a:r>
              <a:rPr lang="fr-BE" b="1" dirty="0" smtClean="0">
                <a:solidFill>
                  <a:srgbClr val="7030A0"/>
                </a:solidFill>
              </a:rPr>
              <a:t>(Renate)</a:t>
            </a:r>
          </a:p>
          <a:p>
            <a:endParaRPr lang="fr-B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260" y="1802665"/>
            <a:ext cx="2304256" cy="3072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836712"/>
            <a:ext cx="32512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9" y="3338836"/>
            <a:ext cx="32512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246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1587E-FC6E-4B98-9EC0-82D6A688A642}" type="datetime1">
              <a:rPr lang="fr-BE" smtClean="0">
                <a:solidFill>
                  <a:schemeClr val="bg1">
                    <a:lumMod val="85000"/>
                  </a:schemeClr>
                </a:solidFill>
              </a:rPr>
              <a:t>16/04/2015</a:t>
            </a:fld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VHS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Olching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e.V.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- Hélène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Sajons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- VIP - Project Nr. 2013-1-DE2-GRU06-16272 1</a:t>
            </a:r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fr-BE" smtClean="0">
                <a:solidFill>
                  <a:schemeClr val="bg1">
                    <a:lumMod val="85000"/>
                  </a:schemeClr>
                </a:solidFill>
              </a:rPr>
              <a:t>7</a:t>
            </a:fld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Grafik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807"/>
            <a:ext cx="830877" cy="51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2771800" y="215811"/>
            <a:ext cx="3708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2400" b="1" dirty="0" err="1" smtClean="0">
                <a:solidFill>
                  <a:srgbClr val="7030A0"/>
                </a:solidFill>
              </a:rPr>
              <a:t>Werner´s</a:t>
            </a:r>
            <a:r>
              <a:rPr lang="fr-BE" sz="2400" b="1" dirty="0" smtClean="0">
                <a:solidFill>
                  <a:srgbClr val="7030A0"/>
                </a:solidFill>
              </a:rPr>
              <a:t> House </a:t>
            </a:r>
            <a:endParaRPr lang="fr-BE" sz="2400" b="1" dirty="0">
              <a:solidFill>
                <a:srgbClr val="7030A0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601650" y="3933056"/>
            <a:ext cx="286970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rgbClr val="7030A0"/>
                </a:solidFill>
              </a:rPr>
              <a:t>My house is in </a:t>
            </a:r>
            <a:r>
              <a:rPr lang="en-GB" b="1" dirty="0" err="1" smtClean="0">
                <a:solidFill>
                  <a:srgbClr val="7030A0"/>
                </a:solidFill>
              </a:rPr>
              <a:t>Puchheim</a:t>
            </a:r>
            <a:r>
              <a:rPr lang="en-GB" b="1" dirty="0" smtClean="0">
                <a:solidFill>
                  <a:srgbClr val="7030A0"/>
                </a:solidFill>
              </a:rPr>
              <a:t> in Bavaria. </a:t>
            </a:r>
          </a:p>
          <a:p>
            <a:r>
              <a:rPr lang="en-GB" b="1" dirty="0" smtClean="0">
                <a:solidFill>
                  <a:srgbClr val="7030A0"/>
                </a:solidFill>
              </a:rPr>
              <a:t>It is in the south of Germany.</a:t>
            </a:r>
          </a:p>
          <a:p>
            <a:endParaRPr lang="en-GB" b="1" dirty="0" smtClean="0">
              <a:solidFill>
                <a:srgbClr val="7030A0"/>
              </a:solidFill>
            </a:endParaRPr>
          </a:p>
          <a:p>
            <a:r>
              <a:rPr lang="en-GB" b="1" dirty="0" smtClean="0">
                <a:solidFill>
                  <a:srgbClr val="7030A0"/>
                </a:solidFill>
              </a:rPr>
              <a:t>Here is our living room with a woodstove and our sleeping room.</a:t>
            </a:r>
          </a:p>
          <a:p>
            <a:r>
              <a:rPr lang="en-GB" b="1" dirty="0" smtClean="0">
                <a:solidFill>
                  <a:srgbClr val="7030A0"/>
                </a:solidFill>
              </a:rPr>
              <a:t>(Werner)</a:t>
            </a:r>
          </a:p>
          <a:p>
            <a:endParaRPr lang="fr-BE" b="1" dirty="0" smtClean="0">
              <a:solidFill>
                <a:srgbClr val="7030A0"/>
              </a:solidFill>
            </a:endParaRPr>
          </a:p>
          <a:p>
            <a:endParaRPr lang="fr-BE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792" y="1013416"/>
            <a:ext cx="3631908" cy="2723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706076"/>
            <a:ext cx="2503959" cy="3338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820" y="3737347"/>
            <a:ext cx="3062263" cy="2296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552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1587E-FC6E-4B98-9EC0-82D6A688A642}" type="datetime1">
              <a:rPr lang="fr-BE" smtClean="0">
                <a:solidFill>
                  <a:schemeClr val="bg1">
                    <a:lumMod val="85000"/>
                  </a:schemeClr>
                </a:solidFill>
              </a:rPr>
              <a:t>16/04/2015</a:t>
            </a:fld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VHS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Olching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e.V.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- Hélène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Sajons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- VIP - Project Nr. 2013-1-DE2-GRU06-16272 1</a:t>
            </a:r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fr-BE" smtClean="0">
                <a:solidFill>
                  <a:schemeClr val="bg1">
                    <a:lumMod val="85000"/>
                  </a:schemeClr>
                </a:solidFill>
              </a:rPr>
              <a:t>8</a:t>
            </a:fld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Grafik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807"/>
            <a:ext cx="830877" cy="51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1043608" y="215811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rgbClr val="7030A0"/>
                </a:solidFill>
              </a:rPr>
              <a:t>Sabine´s Front Door and Helga´s Flat</a:t>
            </a:r>
            <a:endParaRPr lang="en-GB" sz="2400" b="1" dirty="0">
              <a:solidFill>
                <a:srgbClr val="7030A0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256778" y="4653136"/>
            <a:ext cx="45312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rgbClr val="7030A0"/>
                </a:solidFill>
              </a:rPr>
              <a:t>My flat is situated in </a:t>
            </a:r>
            <a:r>
              <a:rPr lang="en-GB" b="1" dirty="0" err="1" smtClean="0">
                <a:solidFill>
                  <a:srgbClr val="7030A0"/>
                </a:solidFill>
              </a:rPr>
              <a:t>Olching</a:t>
            </a:r>
            <a:r>
              <a:rPr lang="en-GB" b="1" dirty="0" smtClean="0">
                <a:solidFill>
                  <a:srgbClr val="7030A0"/>
                </a:solidFill>
              </a:rPr>
              <a:t>, in Bavaria.</a:t>
            </a:r>
          </a:p>
          <a:p>
            <a:r>
              <a:rPr lang="en-GB" b="1" dirty="0" smtClean="0">
                <a:solidFill>
                  <a:srgbClr val="7030A0"/>
                </a:solidFill>
              </a:rPr>
              <a:t>I feel very well in that flat. </a:t>
            </a:r>
          </a:p>
          <a:p>
            <a:r>
              <a:rPr lang="en-GB" b="1" dirty="0" smtClean="0">
                <a:solidFill>
                  <a:srgbClr val="7030A0"/>
                </a:solidFill>
              </a:rPr>
              <a:t>It is bright and comfortable. </a:t>
            </a:r>
          </a:p>
          <a:p>
            <a:r>
              <a:rPr lang="en-GB" b="1" dirty="0" smtClean="0">
                <a:solidFill>
                  <a:srgbClr val="7030A0"/>
                </a:solidFill>
              </a:rPr>
              <a:t>On the balcony I have got a lot of flowers and other plants nearly the whole year long.   (Helga)</a:t>
            </a:r>
            <a:endParaRPr lang="en-GB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78" y="836712"/>
            <a:ext cx="2504083" cy="3516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836712"/>
            <a:ext cx="2918247" cy="2188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862" y="2380994"/>
            <a:ext cx="2916324" cy="197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feld 8"/>
          <p:cNvSpPr txBox="1"/>
          <p:nvPr/>
        </p:nvSpPr>
        <p:spPr>
          <a:xfrm>
            <a:off x="3261008" y="942560"/>
            <a:ext cx="20162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7030A0"/>
                </a:solidFill>
              </a:rPr>
              <a:t>The front door of my house is open.  I love having visitors!</a:t>
            </a:r>
          </a:p>
          <a:p>
            <a:r>
              <a:rPr lang="en-GB" b="1" dirty="0" smtClean="0">
                <a:solidFill>
                  <a:srgbClr val="7030A0"/>
                </a:solidFill>
              </a:rPr>
              <a:t>Sabine</a:t>
            </a:r>
            <a:endParaRPr lang="en-GB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994" y="4221088"/>
            <a:ext cx="2714625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242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1587E-FC6E-4B98-9EC0-82D6A688A642}" type="datetime1">
              <a:rPr lang="fr-BE" smtClean="0">
                <a:solidFill>
                  <a:schemeClr val="bg1">
                    <a:lumMod val="85000"/>
                  </a:schemeClr>
                </a:solidFill>
              </a:rPr>
              <a:t>16/04/2015</a:t>
            </a:fld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VHS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Olching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e.V.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- Hélène </a:t>
            </a:r>
            <a:r>
              <a:rPr lang="fr-BE" dirty="0" err="1" smtClean="0">
                <a:solidFill>
                  <a:schemeClr val="bg1">
                    <a:lumMod val="85000"/>
                  </a:schemeClr>
                </a:solidFill>
              </a:rPr>
              <a:t>Sajons</a:t>
            </a:r>
            <a:r>
              <a:rPr lang="fr-BE" dirty="0" smtClean="0">
                <a:solidFill>
                  <a:schemeClr val="bg1">
                    <a:lumMod val="85000"/>
                  </a:schemeClr>
                </a:solidFill>
              </a:rPr>
              <a:t> - VIP - Project Nr. 2013-1-DE2-GRU06-16272 1</a:t>
            </a:r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D1EE-8237-4860-9573-98C9D6CAD27C}" type="slidenum">
              <a:rPr lang="fr-BE" smtClean="0">
                <a:solidFill>
                  <a:schemeClr val="bg1">
                    <a:lumMod val="85000"/>
                  </a:schemeClr>
                </a:solidFill>
              </a:rPr>
              <a:t>9</a:t>
            </a:fld>
            <a:endParaRPr lang="fr-BE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Grafik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807"/>
            <a:ext cx="830877" cy="51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1043608" y="215811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2400" b="1" dirty="0" smtClean="0">
                <a:solidFill>
                  <a:srgbClr val="7030A0"/>
                </a:solidFill>
              </a:rPr>
              <a:t>At </a:t>
            </a:r>
            <a:r>
              <a:rPr lang="fr-BE" sz="2400" b="1" dirty="0" err="1" smtClean="0">
                <a:solidFill>
                  <a:srgbClr val="7030A0"/>
                </a:solidFill>
              </a:rPr>
              <a:t>Gabi´s</a:t>
            </a:r>
            <a:r>
              <a:rPr lang="fr-BE" sz="2400" b="1" dirty="0" smtClean="0">
                <a:solidFill>
                  <a:srgbClr val="7030A0"/>
                </a:solidFill>
              </a:rPr>
              <a:t> Place</a:t>
            </a:r>
            <a:endParaRPr lang="fr-BE" sz="2400" b="1" dirty="0">
              <a:solidFill>
                <a:srgbClr val="7030A0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256778" y="4653136"/>
            <a:ext cx="53793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rgbClr val="7030A0"/>
                </a:solidFill>
              </a:rPr>
              <a:t>Here is our living room which is also our dining room. That´s the place where the whole family meets to eat, to watch TV, to play games, to listen to music…</a:t>
            </a:r>
          </a:p>
          <a:p>
            <a:r>
              <a:rPr lang="en-GB" b="1" dirty="0" smtClean="0">
                <a:solidFill>
                  <a:srgbClr val="7030A0"/>
                </a:solidFill>
              </a:rPr>
              <a:t>I love the large windows and the direct access to the terrace and the garden.</a:t>
            </a:r>
          </a:p>
          <a:p>
            <a:r>
              <a:rPr lang="en-GB" b="1" dirty="0" smtClean="0">
                <a:solidFill>
                  <a:srgbClr val="7030A0"/>
                </a:solidFill>
              </a:rPr>
              <a:t>(Gabi)</a:t>
            </a:r>
            <a:endParaRPr lang="en-GB" dirty="0"/>
          </a:p>
        </p:txBody>
      </p:sp>
      <p:sp>
        <p:nvSpPr>
          <p:cNvPr id="9" name="Textfeld 8"/>
          <p:cNvSpPr txBox="1"/>
          <p:nvPr/>
        </p:nvSpPr>
        <p:spPr>
          <a:xfrm>
            <a:off x="2862104" y="1052736"/>
            <a:ext cx="24334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7030A0"/>
                </a:solidFill>
              </a:rPr>
              <a:t>This is the back facade of our terraced house.  I like very much the terrace and the view onto our garden.</a:t>
            </a:r>
            <a:endParaRPr lang="en-GB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622" y="2601590"/>
            <a:ext cx="2593494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835801"/>
            <a:ext cx="2492499" cy="1868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166" y="1052736"/>
            <a:ext cx="2159235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6116" y="4229682"/>
            <a:ext cx="2520280" cy="1889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5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1032</Words>
  <Application>Microsoft Office PowerPoint</Application>
  <PresentationFormat>Bildschirmpräsentation (4:3)</PresentationFormat>
  <Paragraphs>136</Paragraphs>
  <Slides>14</Slides>
  <Notes>12</Notes>
  <HiddenSlides>0</HiddenSlides>
  <MMClips>1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5" baseType="lpstr">
      <vt:lpstr>Larissa-Design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Silke</dc:creator>
  <cp:lastModifiedBy>HSajons</cp:lastModifiedBy>
  <cp:revision>85</cp:revision>
  <cp:lastPrinted>2015-03-31T22:21:30Z</cp:lastPrinted>
  <dcterms:created xsi:type="dcterms:W3CDTF">2014-11-02T18:20:35Z</dcterms:created>
  <dcterms:modified xsi:type="dcterms:W3CDTF">2015-04-16T09:19:48Z</dcterms:modified>
</cp:coreProperties>
</file>