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7104063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6C2BECBC-53C2-406E-9E00-876F6056E288}" type="datetimeFigureOut">
              <a:rPr lang="de-DE" smtClean="0"/>
              <a:t>05.09.2015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5363" y="768350"/>
            <a:ext cx="5113337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A64EDB18-E98C-494A-A6C7-0F25916585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11978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F2BD4-F640-4746-8B29-1A42FB9968F9}" type="datetime1">
              <a:rPr lang="de-DE" smtClean="0"/>
              <a:t>05.09.2015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Voices in Pictures - Project Nr. 2013-1-DE2-GRU06-16272-1- vhs Olching  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DF090-EDA7-4135-98A5-A3CC67111C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6642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DD913-3F74-4A54-99B1-DE8114C9BF60}" type="datetime1">
              <a:rPr lang="de-DE" smtClean="0"/>
              <a:t>05.09.2015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Voices in Pictures - Project Nr. 2013-1-DE2-GRU06-16272-1- vhs Olching  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DF090-EDA7-4135-98A5-A3CC67111C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6366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C3B71-E84C-4E53-9F9A-5E3E9798291F}" type="datetime1">
              <a:rPr lang="de-DE" smtClean="0"/>
              <a:t>05.09.2015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Voices in Pictures - Project Nr. 2013-1-DE2-GRU06-16272-1- vhs Olching  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DF090-EDA7-4135-98A5-A3CC67111C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779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C6CD-B285-45EB-84D2-FDBBCCC6EF61}" type="datetime1">
              <a:rPr lang="de-DE" smtClean="0"/>
              <a:t>05.09.2015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Voices in Pictures - Project Nr. 2013-1-DE2-GRU06-16272-1- vhs Olching  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DF090-EDA7-4135-98A5-A3CC67111C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7080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931DD-3AD0-4B20-8CC8-AFAF87A2E1C8}" type="datetime1">
              <a:rPr lang="de-DE" smtClean="0"/>
              <a:t>05.09.2015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Voices in Pictures - Project Nr. 2013-1-DE2-GRU06-16272-1- vhs Olching  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DF090-EDA7-4135-98A5-A3CC67111C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5851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C1A7C-6DAB-405E-B8AA-17E702D0FC39}" type="datetime1">
              <a:rPr lang="de-DE" smtClean="0"/>
              <a:t>05.09.2015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Voices in Pictures - Project Nr. 2013-1-DE2-GRU06-16272-1- vhs Olching  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DF090-EDA7-4135-98A5-A3CC67111C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1469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CA655-0A11-4848-9475-90DB9553D585}" type="datetime1">
              <a:rPr lang="de-DE" smtClean="0"/>
              <a:t>05.09.2015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Voices in Pictures - Project Nr. 2013-1-DE2-GRU06-16272-1- vhs Olching  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DF090-EDA7-4135-98A5-A3CC67111C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0216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5EB03-98AD-4DE2-A88D-1AB418843B71}" type="datetime1">
              <a:rPr lang="de-DE" smtClean="0"/>
              <a:t>05.09.2015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Voices in Pictures - Project Nr. 2013-1-DE2-GRU06-16272-1- vhs Olching  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DF090-EDA7-4135-98A5-A3CC67111C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4892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F71F6-304A-474D-8F3C-1E9F63494B8C}" type="datetime1">
              <a:rPr lang="de-DE" smtClean="0"/>
              <a:t>05.09.2015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Voices in Pictures - Project Nr. 2013-1-DE2-GRU06-16272-1- vhs Olching  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DF090-EDA7-4135-98A5-A3CC67111C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30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A47E5-5711-47ED-9FE0-76D226F22CB4}" type="datetime1">
              <a:rPr lang="de-DE" smtClean="0"/>
              <a:t>05.09.2015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Voices in Pictures - Project Nr. 2013-1-DE2-GRU06-16272-1- vhs Olching  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DF090-EDA7-4135-98A5-A3CC67111C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1382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4B4F7-7881-4E4E-9655-D8C4B37D8280}" type="datetime1">
              <a:rPr lang="de-DE" smtClean="0"/>
              <a:t>05.09.2015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Voices in Pictures - Project Nr. 2013-1-DE2-GRU06-16272-1- vhs Olching  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DF090-EDA7-4135-98A5-A3CC67111C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131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7000">
              <a:srgbClr val="FFEFD1"/>
            </a:gs>
            <a:gs pos="86000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7EA323-8A5C-49F2-A049-0282A62E4320}" type="datetime1">
              <a:rPr lang="de-DE" smtClean="0"/>
              <a:t>05.09.2015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Voices in Pictures - Project Nr. 2013-1-DE2-GRU06-16272-1- vhs Olching  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1DF090-EDA7-4135-98A5-A3CC67111C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1277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b="1" dirty="0" err="1" smtClean="0">
                <a:solidFill>
                  <a:schemeClr val="tx2">
                    <a:lumMod val="75000"/>
                  </a:schemeClr>
                </a:solidFill>
                <a:latin typeface="Baskerville Old Face" panose="02020602080505020303" pitchFamily="18" charset="0"/>
              </a:rPr>
              <a:t>Partnership</a:t>
            </a:r>
            <a:r>
              <a:rPr lang="de-DE" b="1" dirty="0" smtClean="0">
                <a:solidFill>
                  <a:schemeClr val="tx2">
                    <a:lumMod val="75000"/>
                  </a:schemeClr>
                </a:solidFill>
                <a:latin typeface="Baskerville Old Face" panose="02020602080505020303" pitchFamily="18" charset="0"/>
              </a:rPr>
              <a:t> Evaluation</a:t>
            </a:r>
            <a:endParaRPr lang="de-DE" b="1" dirty="0">
              <a:solidFill>
                <a:schemeClr val="tx2">
                  <a:lumMod val="75000"/>
                </a:schemeClr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accent1">
                    <a:lumMod val="75000"/>
                  </a:schemeClr>
                </a:solidFill>
                <a:latin typeface="Baskerville Old Face" panose="02020602080505020303" pitchFamily="18" charset="0"/>
              </a:rPr>
              <a:t>Summary </a:t>
            </a:r>
            <a:r>
              <a:rPr lang="de-DE" b="1" dirty="0" err="1" smtClean="0">
                <a:solidFill>
                  <a:schemeClr val="accent1">
                    <a:lumMod val="75000"/>
                  </a:schemeClr>
                </a:solidFill>
                <a:latin typeface="Baskerville Old Face" panose="02020602080505020303" pitchFamily="18" charset="0"/>
              </a:rPr>
              <a:t>of</a:t>
            </a:r>
            <a:r>
              <a:rPr lang="de-DE" b="1" dirty="0" smtClean="0">
                <a:solidFill>
                  <a:schemeClr val="accent1">
                    <a:lumMod val="75000"/>
                  </a:schemeClr>
                </a:solidFill>
                <a:latin typeface="Baskerville Old Face" panose="02020602080505020303" pitchFamily="18" charset="0"/>
              </a:rPr>
              <a:t> </a:t>
            </a:r>
            <a:r>
              <a:rPr lang="de-DE" b="1" dirty="0" err="1" smtClean="0">
                <a:solidFill>
                  <a:schemeClr val="accent1">
                    <a:lumMod val="75000"/>
                  </a:schemeClr>
                </a:solidFill>
                <a:latin typeface="Baskerville Old Face" panose="02020602080505020303" pitchFamily="18" charset="0"/>
              </a:rPr>
              <a:t>the</a:t>
            </a:r>
            <a:r>
              <a:rPr lang="de-DE" b="1" dirty="0" smtClean="0">
                <a:solidFill>
                  <a:schemeClr val="accent1">
                    <a:lumMod val="75000"/>
                  </a:schemeClr>
                </a:solidFill>
                <a:latin typeface="Baskerville Old Face" panose="02020602080505020303" pitchFamily="18" charset="0"/>
              </a:rPr>
              <a:t> </a:t>
            </a:r>
            <a:r>
              <a:rPr lang="de-DE" b="1" dirty="0" err="1" smtClean="0">
                <a:solidFill>
                  <a:schemeClr val="accent1">
                    <a:lumMod val="75000"/>
                  </a:schemeClr>
                </a:solidFill>
                <a:latin typeface="Baskerville Old Face" panose="02020602080505020303" pitchFamily="18" charset="0"/>
              </a:rPr>
              <a:t>results</a:t>
            </a:r>
            <a:endParaRPr lang="de-DE" b="1" dirty="0">
              <a:solidFill>
                <a:schemeClr val="accent1">
                  <a:lumMod val="75000"/>
                </a:schemeClr>
              </a:solidFill>
              <a:latin typeface="Baskerville Old Face" panose="02020602080505020303" pitchFamily="18" charset="0"/>
            </a:endParaRPr>
          </a:p>
        </p:txBody>
      </p:sp>
      <p:pic>
        <p:nvPicPr>
          <p:cNvPr id="4" name="Picture 13" descr="EU_flag_LLP_EN-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939" y="434521"/>
            <a:ext cx="138112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Grafik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3" y="444886"/>
            <a:ext cx="830877" cy="512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Users\HSajons\Pictures\vhs-logo-neu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3224" y="444886"/>
            <a:ext cx="1476060" cy="512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1259632" y="6356350"/>
            <a:ext cx="6551622" cy="365125"/>
          </a:xfrm>
        </p:spPr>
        <p:txBody>
          <a:bodyPr/>
          <a:lstStyle/>
          <a:p>
            <a:r>
              <a:rPr lang="en-US" dirty="0" smtClean="0"/>
              <a:t>Voices in Pictures - Project </a:t>
            </a:r>
            <a:r>
              <a:rPr lang="en-US" dirty="0" err="1" smtClean="0"/>
              <a:t>Nr</a:t>
            </a:r>
            <a:r>
              <a:rPr lang="en-US" dirty="0" smtClean="0"/>
              <a:t>. 2013-1-DE2-GRU06-16272-1- </a:t>
            </a:r>
            <a:r>
              <a:rPr lang="en-US" dirty="0" err="1" smtClean="0"/>
              <a:t>vhs</a:t>
            </a:r>
            <a:r>
              <a:rPr lang="en-US" dirty="0" smtClean="0"/>
              <a:t> </a:t>
            </a:r>
            <a:r>
              <a:rPr lang="en-US" dirty="0" err="1" smtClean="0"/>
              <a:t>Olching</a:t>
            </a:r>
            <a:r>
              <a:rPr lang="en-US" dirty="0" smtClean="0"/>
              <a:t>  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DF090-EDA7-4135-98A5-A3CC67111C0E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8803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>
                <a:solidFill>
                  <a:schemeClr val="tx2">
                    <a:lumMod val="75000"/>
                  </a:schemeClr>
                </a:solidFill>
                <a:latin typeface="Baskerville Old Face" panose="02020602080505020303" pitchFamily="18" charset="0"/>
              </a:rPr>
              <a:t>Detailed results</a:t>
            </a:r>
            <a:endParaRPr lang="en-GB" sz="3600" b="1" dirty="0">
              <a:solidFill>
                <a:schemeClr val="tx2">
                  <a:lumMod val="75000"/>
                </a:schemeClr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6" y="170080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600" b="1" dirty="0" smtClean="0">
                <a:solidFill>
                  <a:schemeClr val="accent1">
                    <a:lumMod val="75000"/>
                  </a:schemeClr>
                </a:solidFill>
                <a:latin typeface="Baskerville Old Face" panose="02020602080505020303" pitchFamily="18" charset="0"/>
              </a:rPr>
              <a:t>Main responsible persons in each country evaluated the following points of the partnership. Here are the results.</a:t>
            </a:r>
          </a:p>
          <a:p>
            <a:pPr marL="0" indent="0">
              <a:buNone/>
            </a:pPr>
            <a:endParaRPr lang="en-GB" sz="1600" b="1" dirty="0" smtClean="0">
              <a:solidFill>
                <a:schemeClr val="accent1">
                  <a:lumMod val="75000"/>
                </a:schemeClr>
              </a:solidFill>
              <a:latin typeface="Baskerville Old Face" panose="02020602080505020303" pitchFamily="18" charset="0"/>
            </a:endParaRPr>
          </a:p>
          <a:p>
            <a:pPr marL="0" indent="0">
              <a:buNone/>
            </a:pPr>
            <a:endParaRPr lang="en-GB" sz="1600" b="1" dirty="0">
              <a:solidFill>
                <a:schemeClr val="accent1">
                  <a:lumMod val="75000"/>
                </a:schemeClr>
              </a:solidFill>
              <a:latin typeface="Baskerville Old Face" panose="02020602080505020303" pitchFamily="18" charset="0"/>
            </a:endParaRPr>
          </a:p>
          <a:p>
            <a:pPr marL="0" indent="0">
              <a:buNone/>
            </a:pPr>
            <a:endParaRPr lang="en-GB" sz="1600" b="1" dirty="0" smtClean="0">
              <a:solidFill>
                <a:schemeClr val="accent1">
                  <a:lumMod val="75000"/>
                </a:schemeClr>
              </a:solidFill>
              <a:latin typeface="Baskerville Old Face" panose="02020602080505020303" pitchFamily="18" charset="0"/>
            </a:endParaRPr>
          </a:p>
          <a:p>
            <a:pPr marL="0" indent="0">
              <a:buNone/>
            </a:pPr>
            <a:endParaRPr lang="en-GB" sz="1600" b="1" dirty="0">
              <a:solidFill>
                <a:schemeClr val="accent1">
                  <a:lumMod val="75000"/>
                </a:schemeClr>
              </a:solidFill>
              <a:latin typeface="Baskerville Old Face" panose="02020602080505020303" pitchFamily="18" charset="0"/>
            </a:endParaRPr>
          </a:p>
          <a:p>
            <a:pPr marL="0" indent="0">
              <a:buNone/>
            </a:pPr>
            <a:endParaRPr lang="en-GB" sz="1600" b="1" dirty="0" smtClean="0">
              <a:solidFill>
                <a:schemeClr val="accent1">
                  <a:lumMod val="75000"/>
                </a:schemeClr>
              </a:solidFill>
              <a:latin typeface="Baskerville Old Face" panose="02020602080505020303" pitchFamily="18" charset="0"/>
            </a:endParaRPr>
          </a:p>
          <a:p>
            <a:pPr marL="0" indent="0">
              <a:buNone/>
            </a:pPr>
            <a:endParaRPr lang="en-GB" sz="1600" b="1" dirty="0">
              <a:solidFill>
                <a:schemeClr val="accent1">
                  <a:lumMod val="75000"/>
                </a:schemeClr>
              </a:solidFill>
              <a:latin typeface="Baskerville Old Face" panose="02020602080505020303" pitchFamily="18" charset="0"/>
            </a:endParaRPr>
          </a:p>
          <a:p>
            <a:pPr marL="0" indent="0">
              <a:buNone/>
            </a:pPr>
            <a:endParaRPr lang="en-GB" sz="1600" b="1" dirty="0" smtClean="0">
              <a:solidFill>
                <a:schemeClr val="accent1">
                  <a:lumMod val="75000"/>
                </a:schemeClr>
              </a:solidFill>
              <a:latin typeface="Baskerville Old Face" panose="02020602080505020303" pitchFamily="18" charset="0"/>
            </a:endParaRPr>
          </a:p>
          <a:p>
            <a:pPr marL="0" indent="0">
              <a:buNone/>
            </a:pPr>
            <a:endParaRPr lang="en-GB" sz="1600" b="1" dirty="0">
              <a:solidFill>
                <a:schemeClr val="accent1">
                  <a:lumMod val="75000"/>
                </a:schemeClr>
              </a:solidFill>
              <a:latin typeface="Baskerville Old Face" panose="02020602080505020303" pitchFamily="18" charset="0"/>
            </a:endParaRPr>
          </a:p>
          <a:p>
            <a:pPr marL="0" indent="0">
              <a:buNone/>
            </a:pPr>
            <a:endParaRPr lang="en-GB" sz="1600" b="1" dirty="0" smtClean="0">
              <a:solidFill>
                <a:schemeClr val="accent1">
                  <a:lumMod val="75000"/>
                </a:schemeClr>
              </a:solidFill>
              <a:latin typeface="Baskerville Old Face" panose="02020602080505020303" pitchFamily="18" charset="0"/>
            </a:endParaRPr>
          </a:p>
          <a:p>
            <a:pPr marL="0" indent="0">
              <a:buNone/>
            </a:pPr>
            <a:endParaRPr lang="en-GB" sz="1600" b="1" dirty="0">
              <a:solidFill>
                <a:schemeClr val="accent1">
                  <a:lumMod val="75000"/>
                </a:schemeClr>
              </a:solidFill>
              <a:latin typeface="Baskerville Old Face" panose="02020602080505020303" pitchFamily="18" charset="0"/>
            </a:endParaRPr>
          </a:p>
          <a:p>
            <a:pPr marL="0" indent="0">
              <a:buNone/>
            </a:pPr>
            <a:endParaRPr lang="en-GB" sz="1600" b="1" dirty="0" smtClean="0">
              <a:solidFill>
                <a:schemeClr val="accent1">
                  <a:lumMod val="75000"/>
                </a:schemeClr>
              </a:solidFill>
              <a:latin typeface="Baskerville Old Face" panose="02020602080505020303" pitchFamily="18" charset="0"/>
            </a:endParaRPr>
          </a:p>
          <a:p>
            <a:pPr marL="0" indent="0">
              <a:buNone/>
            </a:pPr>
            <a:endParaRPr lang="en-GB" sz="1600" b="1" dirty="0">
              <a:solidFill>
                <a:schemeClr val="accent1">
                  <a:lumMod val="75000"/>
                </a:schemeClr>
              </a:solidFill>
              <a:latin typeface="Baskerville Old Face" panose="02020602080505020303" pitchFamily="18" charset="0"/>
            </a:endParaRPr>
          </a:p>
          <a:p>
            <a:pPr marL="0" indent="0">
              <a:buNone/>
            </a:pPr>
            <a:r>
              <a:rPr lang="en-GB" sz="1200" b="1" dirty="0" smtClean="0">
                <a:solidFill>
                  <a:schemeClr val="accent1">
                    <a:lumMod val="75000"/>
                  </a:schemeClr>
                </a:solidFill>
                <a:latin typeface="Baskerville Old Face" panose="02020602080505020303" pitchFamily="18" charset="0"/>
              </a:rPr>
              <a:t>Survey made with the help of       </a:t>
            </a:r>
            <a:r>
              <a:rPr lang="de-DE" sz="1200" dirty="0" smtClean="0">
                <a:solidFill>
                  <a:schemeClr val="accent1">
                    <a:lumMod val="75000"/>
                  </a:schemeClr>
                </a:solidFill>
              </a:rPr>
              <a:t>http</a:t>
            </a:r>
            <a:r>
              <a:rPr lang="de-DE" sz="1200" dirty="0">
                <a:solidFill>
                  <a:schemeClr val="accent1">
                    <a:lumMod val="75000"/>
                  </a:schemeClr>
                </a:solidFill>
              </a:rPr>
              <a:t>://kwiksurveys.com</a:t>
            </a:r>
            <a:endParaRPr lang="en-GB" sz="1200" b="1" dirty="0" smtClean="0">
              <a:solidFill>
                <a:schemeClr val="accent1">
                  <a:lumMod val="75000"/>
                </a:schemeClr>
              </a:solidFill>
              <a:latin typeface="Baskerville Old Face" panose="02020602080505020303" pitchFamily="18" charset="0"/>
            </a:endParaRPr>
          </a:p>
          <a:p>
            <a:pPr marL="0" indent="0">
              <a:buNone/>
            </a:pPr>
            <a:endParaRPr lang="en-GB" sz="1600" b="1" dirty="0">
              <a:solidFill>
                <a:schemeClr val="accent1">
                  <a:lumMod val="75000"/>
                </a:schemeClr>
              </a:solidFill>
              <a:latin typeface="Baskerville Old Face" panose="02020602080505020303" pitchFamily="18" charset="0"/>
            </a:endParaRPr>
          </a:p>
          <a:p>
            <a:pPr marL="0" indent="0">
              <a:buNone/>
            </a:pPr>
            <a:endParaRPr lang="en-GB" sz="1600" b="1" dirty="0" smtClean="0">
              <a:solidFill>
                <a:schemeClr val="accent1">
                  <a:lumMod val="75000"/>
                </a:schemeClr>
              </a:solidFill>
              <a:latin typeface="Baskerville Old Face" panose="02020602080505020303" pitchFamily="18" charset="0"/>
            </a:endParaRPr>
          </a:p>
          <a:p>
            <a:pPr marL="0" indent="0">
              <a:buNone/>
            </a:pPr>
            <a:endParaRPr lang="en-GB" sz="1600" b="1" dirty="0">
              <a:solidFill>
                <a:schemeClr val="accent1">
                  <a:lumMod val="75000"/>
                </a:schemeClr>
              </a:solidFill>
              <a:latin typeface="Baskerville Old Face" panose="02020602080505020303" pitchFamily="18" charset="0"/>
            </a:endParaRPr>
          </a:p>
          <a:p>
            <a:pPr marL="0" indent="0">
              <a:buNone/>
            </a:pPr>
            <a:endParaRPr lang="en-GB" sz="1600" b="1" dirty="0" smtClean="0">
              <a:solidFill>
                <a:schemeClr val="accent1">
                  <a:lumMod val="75000"/>
                </a:schemeClr>
              </a:solidFill>
              <a:latin typeface="Baskerville Old Face" panose="02020602080505020303" pitchFamily="18" charset="0"/>
            </a:endParaRPr>
          </a:p>
          <a:p>
            <a:pPr marL="0" indent="0">
              <a:buNone/>
            </a:pPr>
            <a:endParaRPr lang="en-GB" sz="1600" b="1" dirty="0">
              <a:solidFill>
                <a:schemeClr val="accent1">
                  <a:lumMod val="75000"/>
                </a:schemeClr>
              </a:solidFill>
              <a:latin typeface="Baskerville Old Face" panose="02020602080505020303" pitchFamily="18" charset="0"/>
            </a:endParaRPr>
          </a:p>
          <a:p>
            <a:pPr marL="0" indent="0">
              <a:buNone/>
            </a:pPr>
            <a:endParaRPr lang="en-GB" sz="1600" b="1" dirty="0" smtClean="0">
              <a:solidFill>
                <a:schemeClr val="accent1">
                  <a:lumMod val="75000"/>
                </a:schemeClr>
              </a:solidFill>
              <a:latin typeface="Baskerville Old Face" panose="02020602080505020303" pitchFamily="18" charset="0"/>
            </a:endParaRPr>
          </a:p>
          <a:p>
            <a:pPr marL="0" indent="0">
              <a:buNone/>
            </a:pPr>
            <a:endParaRPr lang="en-GB" sz="1600" b="1" dirty="0">
              <a:solidFill>
                <a:schemeClr val="accent1">
                  <a:lumMod val="75000"/>
                </a:schemeClr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Voices in Pictures - Project Nr. 2013-1-DE2-GRU06-16272-1- vhs Olching  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DF090-EDA7-4135-98A5-A3CC67111C0E}" type="slidenum">
              <a:rPr lang="de-DE" smtClean="0"/>
              <a:t>2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3554111"/>
              </p:ext>
            </p:extLst>
          </p:nvPr>
        </p:nvGraphicFramePr>
        <p:xfrm>
          <a:off x="539552" y="2564904"/>
          <a:ext cx="7766246" cy="299946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530311"/>
                <a:gridCol w="647187"/>
                <a:gridCol w="647187"/>
                <a:gridCol w="647187"/>
                <a:gridCol w="647187"/>
                <a:gridCol w="647187"/>
              </a:tblGrid>
              <a:tr h="215479">
                <a:tc>
                  <a:txBody>
                    <a:bodyPr/>
                    <a:lstStyle/>
                    <a:p>
                      <a:pPr algn="l" fontAlgn="b"/>
                      <a:r>
                        <a:rPr lang="de-DE" sz="1200" u="none" strike="noStrike" dirty="0">
                          <a:effectLst/>
                        </a:rPr>
                        <a:t> </a:t>
                      </a:r>
                      <a:endParaRPr lang="de-DE" sz="1200" b="1" i="0" u="none" strike="noStrike" dirty="0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200" b="1" u="none" strike="noStrike" dirty="0">
                          <a:effectLst/>
                        </a:rPr>
                        <a:t>Poor</a:t>
                      </a:r>
                      <a:endParaRPr lang="de-DE" sz="1200" b="1" i="0" u="none" strike="noStrike" dirty="0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200" b="1" u="none" strike="noStrike" dirty="0">
                          <a:effectLst/>
                        </a:rPr>
                        <a:t>Fair</a:t>
                      </a:r>
                      <a:endParaRPr lang="de-DE" sz="1200" b="1" i="0" u="none" strike="noStrike" dirty="0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200" b="1" u="none" strike="noStrike" dirty="0">
                          <a:effectLst/>
                        </a:rPr>
                        <a:t>Neutral</a:t>
                      </a:r>
                      <a:endParaRPr lang="de-DE" sz="1200" b="1" i="0" u="none" strike="noStrike" dirty="0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200" b="1" u="none" strike="noStrike" dirty="0" err="1">
                          <a:effectLst/>
                        </a:rPr>
                        <a:t>Good</a:t>
                      </a:r>
                      <a:endParaRPr lang="de-DE" sz="1200" b="1" i="0" u="none" strike="noStrike" dirty="0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200" b="1" u="none" strike="noStrike" dirty="0" err="1">
                          <a:effectLst/>
                        </a:rPr>
                        <a:t>Excellent</a:t>
                      </a:r>
                      <a:endParaRPr lang="de-DE" sz="1200" b="1" i="0" u="none" strike="noStrike" dirty="0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1547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the topic of the partnership</a:t>
                      </a:r>
                      <a:endParaRPr lang="en-US" sz="1200" b="1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u="none" strike="noStrike">
                          <a:effectLst/>
                        </a:rPr>
                        <a:t>0</a:t>
                      </a:r>
                      <a:endParaRPr lang="de-DE" sz="1200" b="0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u="none" strike="noStrike">
                          <a:effectLst/>
                        </a:rPr>
                        <a:t>0</a:t>
                      </a:r>
                      <a:endParaRPr lang="de-DE" sz="1200" b="0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u="none" strike="noStrike">
                          <a:effectLst/>
                        </a:rPr>
                        <a:t>0</a:t>
                      </a:r>
                      <a:endParaRPr lang="de-DE" sz="1200" b="0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u="none" strike="noStrike">
                          <a:effectLst/>
                        </a:rPr>
                        <a:t>2</a:t>
                      </a:r>
                      <a:endParaRPr lang="de-DE" sz="1200" b="0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u="none" strike="noStrike">
                          <a:effectLst/>
                        </a:rPr>
                        <a:t>6</a:t>
                      </a:r>
                      <a:endParaRPr lang="de-DE" sz="1200" b="0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1547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the outcomes of the partnership</a:t>
                      </a:r>
                      <a:endParaRPr lang="en-US" sz="1200" b="1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u="none" strike="noStrike">
                          <a:effectLst/>
                        </a:rPr>
                        <a:t>0</a:t>
                      </a:r>
                      <a:endParaRPr lang="de-DE" sz="1200" b="0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u="none" strike="noStrike">
                          <a:effectLst/>
                        </a:rPr>
                        <a:t>0</a:t>
                      </a:r>
                      <a:endParaRPr lang="de-DE" sz="1200" b="0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u="none" strike="noStrike">
                          <a:effectLst/>
                        </a:rPr>
                        <a:t>0</a:t>
                      </a:r>
                      <a:endParaRPr lang="de-DE" sz="1200" b="0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u="none" strike="noStrike">
                          <a:effectLst/>
                        </a:rPr>
                        <a:t>1</a:t>
                      </a:r>
                      <a:endParaRPr lang="de-DE" sz="1200" b="0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u="none" strike="noStrike">
                          <a:effectLst/>
                        </a:rPr>
                        <a:t>8</a:t>
                      </a:r>
                      <a:endParaRPr lang="de-DE" sz="1200" b="0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1547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the significance of meetings to achieve the goals of the partnership</a:t>
                      </a:r>
                      <a:endParaRPr lang="en-US" sz="1200" b="1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u="none" strike="noStrike">
                          <a:effectLst/>
                        </a:rPr>
                        <a:t>0</a:t>
                      </a:r>
                      <a:endParaRPr lang="de-DE" sz="1200" b="0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u="none" strike="noStrike">
                          <a:effectLst/>
                        </a:rPr>
                        <a:t>0</a:t>
                      </a:r>
                      <a:endParaRPr lang="de-DE" sz="1200" b="0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u="none" strike="noStrike">
                          <a:effectLst/>
                        </a:rPr>
                        <a:t>0</a:t>
                      </a:r>
                      <a:endParaRPr lang="de-DE" sz="1200" b="0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u="none" strike="noStrike">
                          <a:effectLst/>
                        </a:rPr>
                        <a:t>3</a:t>
                      </a:r>
                      <a:endParaRPr lang="de-DE" sz="1200" b="0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u="none" strike="noStrike">
                          <a:effectLst/>
                        </a:rPr>
                        <a:t>6</a:t>
                      </a:r>
                      <a:endParaRPr lang="de-DE" sz="1200" b="0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1547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the outcomes achieved during international meetings</a:t>
                      </a:r>
                      <a:endParaRPr lang="en-US" sz="1200" b="1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u="none" strike="noStrike">
                          <a:effectLst/>
                        </a:rPr>
                        <a:t>0</a:t>
                      </a:r>
                      <a:endParaRPr lang="de-DE" sz="1200" b="0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u="none" strike="noStrike">
                          <a:effectLst/>
                        </a:rPr>
                        <a:t>0</a:t>
                      </a:r>
                      <a:endParaRPr lang="de-DE" sz="1200" b="0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u="none" strike="noStrike">
                          <a:effectLst/>
                        </a:rPr>
                        <a:t>0</a:t>
                      </a:r>
                      <a:endParaRPr lang="de-DE" sz="1200" b="0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u="none" strike="noStrike">
                          <a:effectLst/>
                        </a:rPr>
                        <a:t>2</a:t>
                      </a:r>
                      <a:endParaRPr lang="de-DE" sz="1200" b="0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u="none" strike="noStrike">
                          <a:effectLst/>
                        </a:rPr>
                        <a:t>7</a:t>
                      </a:r>
                      <a:endParaRPr lang="de-DE" sz="1200" b="0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1547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the relevance of the created activities for Europe</a:t>
                      </a:r>
                      <a:endParaRPr lang="en-US" sz="1200" b="1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u="none" strike="noStrike">
                          <a:effectLst/>
                        </a:rPr>
                        <a:t>0</a:t>
                      </a:r>
                      <a:endParaRPr lang="de-DE" sz="1200" b="0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u="none" strike="noStrike">
                          <a:effectLst/>
                        </a:rPr>
                        <a:t>0</a:t>
                      </a:r>
                      <a:endParaRPr lang="de-DE" sz="1200" b="0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u="none" strike="noStrike">
                          <a:effectLst/>
                        </a:rPr>
                        <a:t>0</a:t>
                      </a:r>
                      <a:endParaRPr lang="de-DE" sz="1200" b="0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u="none" strike="noStrike">
                          <a:effectLst/>
                        </a:rPr>
                        <a:t>3</a:t>
                      </a:r>
                      <a:endParaRPr lang="de-DE" sz="1200" b="0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u="none" strike="noStrike">
                          <a:effectLst/>
                        </a:rPr>
                        <a:t>6</a:t>
                      </a:r>
                      <a:endParaRPr lang="de-DE" sz="1200" b="0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1547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the support of the welcome strategie of EC</a:t>
                      </a:r>
                      <a:endParaRPr lang="en-US" sz="1200" b="1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u="none" strike="noStrike">
                          <a:effectLst/>
                        </a:rPr>
                        <a:t>0</a:t>
                      </a:r>
                      <a:endParaRPr lang="de-DE" sz="1200" b="0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u="none" strike="noStrike">
                          <a:effectLst/>
                        </a:rPr>
                        <a:t>0</a:t>
                      </a:r>
                      <a:endParaRPr lang="de-DE" sz="1200" b="0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u="none" strike="noStrike">
                          <a:effectLst/>
                        </a:rPr>
                        <a:t>1</a:t>
                      </a:r>
                      <a:endParaRPr lang="de-DE" sz="1200" b="0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u="none" strike="noStrike">
                          <a:effectLst/>
                        </a:rPr>
                        <a:t>3</a:t>
                      </a:r>
                      <a:endParaRPr lang="de-DE" sz="1200" b="0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u="none" strike="noStrike">
                          <a:effectLst/>
                        </a:rPr>
                        <a:t>5</a:t>
                      </a:r>
                      <a:endParaRPr lang="de-DE" sz="1200" b="0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1547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the cooperation of teams during the partnership</a:t>
                      </a:r>
                      <a:endParaRPr lang="en-US" sz="1200" b="1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u="none" strike="noStrike">
                          <a:effectLst/>
                        </a:rPr>
                        <a:t>0</a:t>
                      </a:r>
                      <a:endParaRPr lang="de-DE" sz="1200" b="0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u="none" strike="noStrike">
                          <a:effectLst/>
                        </a:rPr>
                        <a:t>0</a:t>
                      </a:r>
                      <a:endParaRPr lang="de-DE" sz="1200" b="0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u="none" strike="noStrike">
                          <a:effectLst/>
                        </a:rPr>
                        <a:t>0</a:t>
                      </a:r>
                      <a:endParaRPr lang="de-DE" sz="1200" b="0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u="none" strike="noStrike">
                          <a:effectLst/>
                        </a:rPr>
                        <a:t>5</a:t>
                      </a:r>
                      <a:endParaRPr lang="de-DE" sz="1200" b="0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u="none" strike="noStrike">
                          <a:effectLst/>
                        </a:rPr>
                        <a:t>4</a:t>
                      </a:r>
                      <a:endParaRPr lang="de-DE" sz="1200" b="0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1547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the cross-cultural experiences made during meetings</a:t>
                      </a:r>
                      <a:endParaRPr lang="en-US" sz="1200" b="1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u="none" strike="noStrike">
                          <a:effectLst/>
                        </a:rPr>
                        <a:t>0</a:t>
                      </a:r>
                      <a:endParaRPr lang="de-DE" sz="1200" b="0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u="none" strike="noStrike">
                          <a:effectLst/>
                        </a:rPr>
                        <a:t>0</a:t>
                      </a:r>
                      <a:endParaRPr lang="de-DE" sz="1200" b="0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u="none" strike="noStrike">
                          <a:effectLst/>
                        </a:rPr>
                        <a:t>0</a:t>
                      </a:r>
                      <a:endParaRPr lang="de-DE" sz="1200" b="0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u="none" strike="noStrike">
                          <a:effectLst/>
                        </a:rPr>
                        <a:t>1</a:t>
                      </a:r>
                      <a:endParaRPr lang="de-DE" sz="1200" b="0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u="none" strike="noStrike">
                          <a:effectLst/>
                        </a:rPr>
                        <a:t>8</a:t>
                      </a:r>
                      <a:endParaRPr lang="de-DE" sz="1200" b="0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15479">
                <a:tc>
                  <a:txBody>
                    <a:bodyPr/>
                    <a:lstStyle/>
                    <a:p>
                      <a:pPr algn="l" fontAlgn="b"/>
                      <a:r>
                        <a:rPr lang="de-DE" sz="1200" u="none" strike="noStrike">
                          <a:effectLst/>
                        </a:rPr>
                        <a:t>the communication between partners</a:t>
                      </a:r>
                      <a:endParaRPr lang="de-DE" sz="1200" b="1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u="none" strike="noStrike">
                          <a:effectLst/>
                        </a:rPr>
                        <a:t>0</a:t>
                      </a:r>
                      <a:endParaRPr lang="de-DE" sz="1200" b="0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u="none" strike="noStrike">
                          <a:effectLst/>
                        </a:rPr>
                        <a:t>0</a:t>
                      </a:r>
                      <a:endParaRPr lang="de-DE" sz="1200" b="0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u="none" strike="noStrike">
                          <a:effectLst/>
                        </a:rPr>
                        <a:t>0</a:t>
                      </a:r>
                      <a:endParaRPr lang="de-DE" sz="1200" b="0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u="none" strike="noStrike">
                          <a:effectLst/>
                        </a:rPr>
                        <a:t>3</a:t>
                      </a:r>
                      <a:endParaRPr lang="de-DE" sz="1200" b="0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u="none" strike="noStrike">
                          <a:effectLst/>
                        </a:rPr>
                        <a:t>6</a:t>
                      </a:r>
                      <a:endParaRPr lang="de-DE" sz="1200" b="0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15479">
                <a:tc>
                  <a:txBody>
                    <a:bodyPr/>
                    <a:lstStyle/>
                    <a:p>
                      <a:pPr algn="l" fontAlgn="b"/>
                      <a:r>
                        <a:rPr lang="de-DE" sz="1200" u="none" strike="noStrike">
                          <a:effectLst/>
                        </a:rPr>
                        <a:t>the communication between learners</a:t>
                      </a:r>
                      <a:endParaRPr lang="de-DE" sz="1200" b="1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u="none" strike="noStrike">
                          <a:effectLst/>
                        </a:rPr>
                        <a:t>0</a:t>
                      </a:r>
                      <a:endParaRPr lang="de-DE" sz="1200" b="0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u="none" strike="noStrike">
                          <a:effectLst/>
                        </a:rPr>
                        <a:t>0</a:t>
                      </a:r>
                      <a:endParaRPr lang="de-DE" sz="1200" b="0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u="none" strike="noStrike">
                          <a:effectLst/>
                        </a:rPr>
                        <a:t>1</a:t>
                      </a:r>
                      <a:endParaRPr lang="de-DE" sz="1200" b="0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u="none" strike="noStrike">
                          <a:effectLst/>
                        </a:rPr>
                        <a:t>8</a:t>
                      </a:r>
                      <a:endParaRPr lang="de-DE" sz="1200" b="0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u="none" strike="noStrike">
                          <a:effectLst/>
                        </a:rPr>
                        <a:t>0</a:t>
                      </a:r>
                      <a:endParaRPr lang="de-DE" sz="1200" b="0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1547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the profit for your organisation</a:t>
                      </a:r>
                      <a:endParaRPr lang="en-US" sz="1200" b="1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u="none" strike="noStrike">
                          <a:effectLst/>
                        </a:rPr>
                        <a:t>0</a:t>
                      </a:r>
                      <a:endParaRPr lang="de-DE" sz="1200" b="0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u="none" strike="noStrike">
                          <a:effectLst/>
                        </a:rPr>
                        <a:t>0</a:t>
                      </a:r>
                      <a:endParaRPr lang="de-DE" sz="1200" b="0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u="none" strike="noStrike">
                          <a:effectLst/>
                        </a:rPr>
                        <a:t>0</a:t>
                      </a:r>
                      <a:endParaRPr lang="de-DE" sz="1200" b="0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u="none" strike="noStrike">
                          <a:effectLst/>
                        </a:rPr>
                        <a:t>4</a:t>
                      </a:r>
                      <a:endParaRPr lang="de-DE" sz="1200" b="0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u="none" strike="noStrike">
                          <a:effectLst/>
                        </a:rPr>
                        <a:t>5</a:t>
                      </a:r>
                      <a:endParaRPr lang="de-DE" sz="1200" b="0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15479">
                <a:tc>
                  <a:txBody>
                    <a:bodyPr/>
                    <a:lstStyle/>
                    <a:p>
                      <a:pPr algn="l" fontAlgn="b"/>
                      <a:r>
                        <a:rPr lang="de-DE" sz="1200" u="none" strike="noStrike">
                          <a:effectLst/>
                        </a:rPr>
                        <a:t>your personal profit</a:t>
                      </a:r>
                      <a:endParaRPr lang="de-DE" sz="1200" b="1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u="none" strike="noStrike">
                          <a:effectLst/>
                        </a:rPr>
                        <a:t>0</a:t>
                      </a:r>
                      <a:endParaRPr lang="de-DE" sz="1200" b="0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u="none" strike="noStrike">
                          <a:effectLst/>
                        </a:rPr>
                        <a:t>0</a:t>
                      </a:r>
                      <a:endParaRPr lang="de-DE" sz="1200" b="0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u="none" strike="noStrike">
                          <a:effectLst/>
                        </a:rPr>
                        <a:t>0</a:t>
                      </a:r>
                      <a:endParaRPr lang="de-DE" sz="1200" b="0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u="none" strike="noStrike">
                          <a:effectLst/>
                        </a:rPr>
                        <a:t>1</a:t>
                      </a:r>
                      <a:endParaRPr lang="de-DE" sz="1200" b="0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200" u="none" strike="noStrike">
                          <a:effectLst/>
                        </a:rPr>
                        <a:t>8</a:t>
                      </a:r>
                      <a:endParaRPr lang="de-DE" sz="1200" b="0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198240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 dirty="0"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98063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>
                <a:solidFill>
                  <a:schemeClr val="tx2">
                    <a:lumMod val="75000"/>
                  </a:schemeClr>
                </a:solidFill>
                <a:latin typeface="Baskerville Old Face" panose="02020602080505020303" pitchFamily="18" charset="0"/>
              </a:rPr>
              <a:t>Diagram of the results</a:t>
            </a:r>
            <a:endParaRPr lang="en-GB" sz="3600" dirty="0">
              <a:solidFill>
                <a:schemeClr val="tx2">
                  <a:lumMod val="75000"/>
                </a:schemeClr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Voices in Pictures - Project Nr. 2013-1-DE2-GRU06-16272-1- vhs Olching  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DF090-EDA7-4135-98A5-A3CC67111C0E}" type="slidenum">
              <a:rPr lang="de-DE" smtClean="0"/>
              <a:t>3</a:t>
            </a:fld>
            <a:endParaRPr lang="de-DE"/>
          </a:p>
        </p:txBody>
      </p:sp>
      <p:pic>
        <p:nvPicPr>
          <p:cNvPr id="3074" name="Picture 2" descr="C:\Users\HSajons\Documents\LP_2013\Evaluation\Partnership Survey Results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700808"/>
            <a:ext cx="6871716" cy="4315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1530510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210</Words>
  <Application>Microsoft Office PowerPoint</Application>
  <PresentationFormat>Bildschirmpräsentation (4:3)</PresentationFormat>
  <Paragraphs>107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Larissa</vt:lpstr>
      <vt:lpstr>Partnership Evaluation</vt:lpstr>
      <vt:lpstr>Detailed results</vt:lpstr>
      <vt:lpstr>Diagram of the results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Partnership Evaluation</dc:title>
  <dc:creator>HSajons</dc:creator>
  <cp:lastModifiedBy>HSajons</cp:lastModifiedBy>
  <cp:revision>6</cp:revision>
  <cp:lastPrinted>2015-09-05T20:22:45Z</cp:lastPrinted>
  <dcterms:created xsi:type="dcterms:W3CDTF">2015-09-05T19:51:39Z</dcterms:created>
  <dcterms:modified xsi:type="dcterms:W3CDTF">2015-09-05T20:31:16Z</dcterms:modified>
</cp:coreProperties>
</file>