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7"/>
  </p:notesMasterIdLst>
  <p:sldIdLst>
    <p:sldId id="256" r:id="rId2"/>
    <p:sldId id="262" r:id="rId3"/>
    <p:sldId id="273" r:id="rId4"/>
    <p:sldId id="257" r:id="rId5"/>
    <p:sldId id="258" r:id="rId6"/>
    <p:sldId id="263" r:id="rId7"/>
    <p:sldId id="264" r:id="rId8"/>
    <p:sldId id="259" r:id="rId9"/>
    <p:sldId id="260" r:id="rId10"/>
    <p:sldId id="261" r:id="rId11"/>
    <p:sldId id="270" r:id="rId12"/>
    <p:sldId id="265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603" autoAdjust="0"/>
    <p:restoredTop sz="94660"/>
  </p:normalViewPr>
  <p:slideViewPr>
    <p:cSldViewPr>
      <p:cViewPr varScale="1">
        <p:scale>
          <a:sx n="84" d="100"/>
          <a:sy n="84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3BFC69-E2BD-42CC-9369-8C9560D8F5CC}" type="datetimeFigureOut">
              <a:rPr lang="en-GB" smtClean="0"/>
              <a:t>10/03/2014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9491E6-FDD4-409D-98C2-449A7C0082A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45763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Ask participants to think about questions and discuss in pairs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9491E6-FDD4-409D-98C2-449A7C0082A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79808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Give 2-3</a:t>
            </a:r>
            <a:r>
              <a:rPr lang="en-GB" baseline="0" dirty="0" smtClean="0"/>
              <a:t> minutes to discuss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9491E6-FDD4-409D-98C2-449A7C0082A6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8667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Give 5 min to discuss in groups then share</a:t>
            </a:r>
            <a:r>
              <a:rPr lang="en-GB" baseline="0" dirty="0" smtClean="0"/>
              <a:t> ideas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9491E6-FDD4-409D-98C2-449A7C0082A6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89235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Conclusion: involve students in the teaching process, it can be a motivating</a:t>
            </a:r>
            <a:r>
              <a:rPr lang="en-GB" baseline="0" dirty="0" smtClean="0"/>
              <a:t> factor.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9491E6-FDD4-409D-98C2-449A7C0082A6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0212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BC54C-9BE9-493B-9511-3202602C9286}" type="datetimeFigureOut">
              <a:rPr lang="en-GB" smtClean="0"/>
              <a:t>10/03/2014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703F3-64CA-4741-82B7-3DE92E874FE0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0139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BC54C-9BE9-493B-9511-3202602C9286}" type="datetimeFigureOut">
              <a:rPr lang="en-GB" smtClean="0"/>
              <a:t>10/03/2014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703F3-64CA-4741-82B7-3DE92E874FE0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1068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BC54C-9BE9-493B-9511-3202602C9286}" type="datetimeFigureOut">
              <a:rPr lang="en-GB" smtClean="0"/>
              <a:t>10/03/2014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703F3-64CA-4741-82B7-3DE92E874FE0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59379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BC54C-9BE9-493B-9511-3202602C9286}" type="datetimeFigureOut">
              <a:rPr lang="en-GB" smtClean="0"/>
              <a:t>10/03/2014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703F3-64CA-4741-82B7-3DE92E874FE0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7915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BC54C-9BE9-493B-9511-3202602C9286}" type="datetimeFigureOut">
              <a:rPr lang="en-GB" smtClean="0"/>
              <a:t>10/03/2014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703F3-64CA-4741-82B7-3DE92E874FE0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07914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BC54C-9BE9-493B-9511-3202602C9286}" type="datetimeFigureOut">
              <a:rPr lang="en-GB" smtClean="0"/>
              <a:t>10/03/2014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703F3-64CA-4741-82B7-3DE92E874FE0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1825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BC54C-9BE9-493B-9511-3202602C9286}" type="datetimeFigureOut">
              <a:rPr lang="en-GB" smtClean="0"/>
              <a:t>10/03/2014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703F3-64CA-4741-82B7-3DE92E874FE0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4915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BC54C-9BE9-493B-9511-3202602C9286}" type="datetimeFigureOut">
              <a:rPr lang="en-GB" smtClean="0"/>
              <a:t>10/03/2014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703F3-64CA-4741-82B7-3DE92E874FE0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089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BC54C-9BE9-493B-9511-3202602C9286}" type="datetimeFigureOut">
              <a:rPr lang="en-GB" smtClean="0"/>
              <a:t>10/03/2014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703F3-64CA-4741-82B7-3DE92E874FE0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9608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BC54C-9BE9-493B-9511-3202602C9286}" type="datetimeFigureOut">
              <a:rPr lang="en-GB" smtClean="0"/>
              <a:t>10/03/2014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703F3-64CA-4741-82B7-3DE92E874FE0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35682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BC54C-9BE9-493B-9511-3202602C9286}" type="datetimeFigureOut">
              <a:rPr lang="en-GB" smtClean="0"/>
              <a:t>10/03/2014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703F3-64CA-4741-82B7-3DE92E874FE0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15875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EBC54C-9BE9-493B-9511-3202602C9286}" type="datetimeFigureOut">
              <a:rPr lang="en-GB" smtClean="0"/>
              <a:t>10/03/2014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B703F3-64CA-4741-82B7-3DE92E874FE0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700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voicesinpictures.eu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georgeta@we-bridge.co.uk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5" Type="http://schemas.openxmlformats.org/officeDocument/2006/relationships/image" Target="../media/image4.png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36713"/>
            <a:ext cx="7772400" cy="2520279"/>
          </a:xfrm>
        </p:spPr>
        <p:txBody>
          <a:bodyPr/>
          <a:lstStyle/>
          <a:p>
            <a:r>
              <a:rPr lang="en-GB" dirty="0" smtClean="0"/>
              <a:t>Welcome!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err="1" smtClean="0"/>
              <a:t>Croeso</a:t>
            </a:r>
            <a:r>
              <a:rPr lang="en-GB" dirty="0" smtClean="0"/>
              <a:t>!</a:t>
            </a:r>
            <a:endParaRPr lang="en-GB" dirty="0"/>
          </a:p>
        </p:txBody>
      </p:sp>
      <p:pic>
        <p:nvPicPr>
          <p:cNvPr id="1028" name="Picture 4" descr="https://lh3.googleusercontent.com/Azh6I_-jutdyjkAXZWGzq_vJTq7a2CLi8rIlHWse35S789Jj98UF0xriX0x9MEkvL2B1VbA40EwyuRRd9NfmocAHcGnJAwZvWs7lS081vmCJA73tr3SAgsinOg9hOWQQox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8008" y="5373136"/>
            <a:ext cx="270992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-25006"/>
            <a:ext cx="7992888" cy="525420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478208" y="1844824"/>
            <a:ext cx="209711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/>
              <a:t>Welcome!</a:t>
            </a:r>
          </a:p>
          <a:p>
            <a:endParaRPr lang="en-GB" sz="3600" dirty="0"/>
          </a:p>
          <a:p>
            <a:r>
              <a:rPr lang="en-GB" sz="3600" dirty="0" smtClean="0"/>
              <a:t>   </a:t>
            </a:r>
            <a:r>
              <a:rPr lang="en-GB" sz="3600" dirty="0" err="1" smtClean="0"/>
              <a:t>Croeso</a:t>
            </a:r>
            <a:r>
              <a:rPr lang="en-GB" sz="3600" dirty="0" smtClean="0"/>
              <a:t>!</a:t>
            </a:r>
            <a:endParaRPr lang="en-GB" sz="36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8394573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3100" dirty="0" smtClean="0"/>
              <a:t>Look at the following photo and think of an activity you could do with your students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5802" y="1600200"/>
            <a:ext cx="3392396" cy="4525963"/>
          </a:xfrm>
        </p:spPr>
      </p:pic>
      <p:pic>
        <p:nvPicPr>
          <p:cNvPr id="5" name="Picture 4" descr="https://lh3.googleusercontent.com/Azh6I_-jutdyjkAXZWGzq_vJTq7a2CLi8rIlHWse35S789Jj98UF0xriX0x9MEkvL2B1VbA40EwyuRRd9NfmocAHcGnJAwZvWs7lS081vmCJA73tr3SAgsinOg9hOWQQoxc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6198" y="5958000"/>
            <a:ext cx="1693700" cy="9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318000"/>
            <a:ext cx="878783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1546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Ideas for picture activities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Ask students to bring their  favourite photo to class; create activities</a:t>
            </a:r>
          </a:p>
          <a:p>
            <a:r>
              <a:rPr lang="en-GB" dirty="0" smtClean="0"/>
              <a:t>Give students directions to a place where they take photos, bring to class and discuss</a:t>
            </a:r>
          </a:p>
          <a:p>
            <a:r>
              <a:rPr lang="en-GB" dirty="0" smtClean="0"/>
              <a:t>Give descriptions of places, students go and take photos then compare/discuss</a:t>
            </a:r>
          </a:p>
          <a:p>
            <a:r>
              <a:rPr lang="en-GB" dirty="0" smtClean="0"/>
              <a:t>Photo competitions: chose best photo</a:t>
            </a:r>
            <a:r>
              <a:rPr lang="en-GB" smtClean="0"/>
              <a:t>, students </a:t>
            </a:r>
            <a:r>
              <a:rPr lang="en-GB" dirty="0" smtClean="0"/>
              <a:t>design activities</a:t>
            </a:r>
          </a:p>
          <a:p>
            <a:r>
              <a:rPr lang="en-GB" dirty="0" smtClean="0"/>
              <a:t>Create school calendar using photos taken by students</a:t>
            </a:r>
            <a:endParaRPr lang="en-GB" dirty="0"/>
          </a:p>
        </p:txBody>
      </p:sp>
      <p:pic>
        <p:nvPicPr>
          <p:cNvPr id="4" name="Picture 3" descr="https://lh3.googleusercontent.com/Azh6I_-jutdyjkAXZWGzq_vJTq7a2CLi8rIlHWse35S789Jj98UF0xriX0x9MEkvL2B1VbA40EwyuRRd9NfmocAHcGnJAwZvWs7lS081vmCJA73tr3SAgsinOg9hOWQQox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6198" y="5958000"/>
            <a:ext cx="1693700" cy="9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8" y="6318000"/>
            <a:ext cx="878783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5215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VIP partnership project</a:t>
            </a:r>
            <a:br>
              <a:rPr lang="en-GB" dirty="0" smtClean="0"/>
            </a:br>
            <a:r>
              <a:rPr lang="en-GB" sz="1300" dirty="0">
                <a:effectLst/>
              </a:rPr>
              <a:t>2013-1-DE2-GRU06-16272 1</a:t>
            </a:r>
            <a:endParaRPr lang="en-GB" sz="13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6 countries involved: Germany, France, Spain, Latvia, Poland and Wales</a:t>
            </a:r>
          </a:p>
          <a:p>
            <a:r>
              <a:rPr lang="en-GB" dirty="0" smtClean="0"/>
              <a:t>Funded by EU</a:t>
            </a:r>
          </a:p>
          <a:p>
            <a:r>
              <a:rPr lang="en-GB" dirty="0" smtClean="0"/>
              <a:t>2 year project: 2013-1015</a:t>
            </a:r>
          </a:p>
          <a:p>
            <a:r>
              <a:rPr lang="en-GB" dirty="0" smtClean="0"/>
              <a:t>It involves meeting in each partner’s country</a:t>
            </a:r>
          </a:p>
          <a:p>
            <a:r>
              <a:rPr lang="en-GB" dirty="0" smtClean="0"/>
              <a:t>Teachers and learners take part in the project</a:t>
            </a:r>
          </a:p>
          <a:p>
            <a:r>
              <a:rPr lang="en-GB" dirty="0" smtClean="0"/>
              <a:t>Materials created are uploaded on VIP website:  </a:t>
            </a:r>
            <a:r>
              <a:rPr lang="en-GB" dirty="0" smtClean="0">
                <a:hlinkClick r:id="rId2"/>
              </a:rPr>
              <a:t>www.voicesinpictures.eu</a:t>
            </a:r>
            <a:r>
              <a:rPr lang="en-GB" dirty="0" smtClean="0"/>
              <a:t> </a:t>
            </a:r>
            <a:endParaRPr lang="en-GB" dirty="0"/>
          </a:p>
        </p:txBody>
      </p:sp>
      <p:pic>
        <p:nvPicPr>
          <p:cNvPr id="4" name="Picture 2" descr="C:\Users\Georgeta Bradatan\Documents\EU programmes\VIP\EU_flag_LLP_EN-01 (3) (2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32" y="6165304"/>
            <a:ext cx="2316013" cy="9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s://lh3.googleusercontent.com/Azh6I_-jutdyjkAXZWGzq_vJTq7a2CLi8rIlHWse35S789Jj98UF0xriX0x9MEkvL2B1VbA40EwyuRRd9NfmocAHcGnJAwZvWs7lS081vmCJA73tr3SAgsinOg9hOWQQoxc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6198" y="5958000"/>
            <a:ext cx="1693700" cy="9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6318000"/>
            <a:ext cx="878783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3051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Georgeta Bradatan\Downloads\Group in townhall Le Pu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633"/>
            <a:ext cx="9144000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6220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4000" dirty="0" smtClean="0"/>
              <a:t>                           </a:t>
            </a:r>
          </a:p>
          <a:p>
            <a:pPr marL="0" indent="0">
              <a:buNone/>
            </a:pPr>
            <a:r>
              <a:rPr lang="en-GB" sz="4000" dirty="0"/>
              <a:t> </a:t>
            </a:r>
            <a:r>
              <a:rPr lang="en-GB" sz="4000" dirty="0" smtClean="0"/>
              <a:t>                 Thank you!</a:t>
            </a:r>
          </a:p>
          <a:p>
            <a:pPr marL="0" indent="0">
              <a:buNone/>
            </a:pPr>
            <a:r>
              <a:rPr lang="en-GB" sz="4000" dirty="0" smtClean="0"/>
              <a:t>                 </a:t>
            </a:r>
          </a:p>
          <a:p>
            <a:pPr marL="0" indent="0">
              <a:buNone/>
            </a:pPr>
            <a:r>
              <a:rPr lang="en-GB" sz="4000" dirty="0"/>
              <a:t> </a:t>
            </a:r>
            <a:r>
              <a:rPr lang="en-GB" sz="4000" dirty="0" smtClean="0"/>
              <a:t>                 </a:t>
            </a:r>
            <a:r>
              <a:rPr lang="en-GB" sz="4000" dirty="0" err="1" smtClean="0"/>
              <a:t>Diolch</a:t>
            </a:r>
            <a:r>
              <a:rPr lang="en-GB" sz="4000" dirty="0" smtClean="0"/>
              <a:t> </a:t>
            </a:r>
            <a:r>
              <a:rPr lang="en-GB" sz="4000" dirty="0" err="1" smtClean="0"/>
              <a:t>yn</a:t>
            </a:r>
            <a:r>
              <a:rPr lang="en-GB" sz="4000" dirty="0" smtClean="0"/>
              <a:t> </a:t>
            </a:r>
            <a:r>
              <a:rPr lang="en-GB" sz="4000" dirty="0" err="1" smtClean="0"/>
              <a:t>fawr</a:t>
            </a:r>
            <a:r>
              <a:rPr lang="en-GB" sz="4000" dirty="0" smtClean="0"/>
              <a:t>! </a:t>
            </a:r>
            <a:endParaRPr lang="en-GB" sz="4000" dirty="0"/>
          </a:p>
        </p:txBody>
      </p:sp>
      <p:pic>
        <p:nvPicPr>
          <p:cNvPr id="4" name="Picture 3" descr="https://lh3.googleusercontent.com/Azh6I_-jutdyjkAXZWGzq_vJTq7a2CLi8rIlHWse35S789Jj98UF0xriX0x9MEkvL2B1VbA40EwyuRRd9NfmocAHcGnJAwZvWs7lS081vmCJA73tr3SAgsinOg9hOWQQox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6198" y="5958000"/>
            <a:ext cx="1693700" cy="9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51" y="6318000"/>
            <a:ext cx="878783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2291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Questions?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                    Georgeta Bradatan</a:t>
            </a:r>
          </a:p>
          <a:p>
            <a:pPr marL="0" indent="0">
              <a:buNone/>
            </a:pPr>
            <a:r>
              <a:rPr lang="en-GB" dirty="0"/>
              <a:t>	 </a:t>
            </a:r>
            <a:r>
              <a:rPr lang="en-GB" dirty="0" smtClean="0"/>
              <a:t>         Director of Studies</a:t>
            </a:r>
          </a:p>
          <a:p>
            <a:pPr marL="0" indent="0">
              <a:buNone/>
            </a:pPr>
            <a:r>
              <a:rPr lang="en-GB" dirty="0"/>
              <a:t>	 </a:t>
            </a:r>
            <a:r>
              <a:rPr lang="en-GB" dirty="0" smtClean="0"/>
              <a:t>        WE Bridge International </a:t>
            </a:r>
          </a:p>
          <a:p>
            <a:pPr marL="0" indent="0">
              <a:buNone/>
            </a:pPr>
            <a:r>
              <a:rPr lang="en-GB" dirty="0" smtClean="0"/>
              <a:t>                    tel. 02920 225 656</a:t>
            </a:r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 smtClean="0"/>
              <a:t>	       02921 111 370</a:t>
            </a:r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 smtClean="0"/>
              <a:t>	</a:t>
            </a:r>
            <a:r>
              <a:rPr lang="en-GB" dirty="0" smtClean="0">
                <a:hlinkClick r:id="rId3"/>
              </a:rPr>
              <a:t>georgeta@we-bridge.co.uk</a:t>
            </a:r>
            <a:r>
              <a:rPr lang="en-GB" dirty="0" smtClean="0"/>
              <a:t> </a:t>
            </a:r>
            <a:endParaRPr lang="en-GB" dirty="0"/>
          </a:p>
        </p:txBody>
      </p:sp>
      <p:pic>
        <p:nvPicPr>
          <p:cNvPr id="4" name="Picture 3" descr="https://lh3.googleusercontent.com/Azh6I_-jutdyjkAXZWGzq_vJTq7a2CLi8rIlHWse35S789Jj98UF0xriX0x9MEkvL2B1VbA40EwyuRRd9NfmocAHcGnJAwZvWs7lS081vmCJA73tr3SAgsinOg9hOWQQoxc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6198" y="5958000"/>
            <a:ext cx="1693700" cy="9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01" y="6318000"/>
            <a:ext cx="878783" cy="540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12508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 I 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 smtClean="0"/>
              <a:t>                          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	</a:t>
            </a:r>
            <a:r>
              <a:rPr lang="en-GB" dirty="0"/>
              <a:t> </a:t>
            </a:r>
            <a:r>
              <a:rPr lang="en-GB" dirty="0" smtClean="0"/>
              <a:t>            </a:t>
            </a:r>
            <a:r>
              <a:rPr lang="en-GB" sz="4400" dirty="0" smtClean="0"/>
              <a:t>Voices in Pictures</a:t>
            </a:r>
          </a:p>
          <a:p>
            <a:pPr marL="0" indent="0">
              <a:buNone/>
            </a:pPr>
            <a:endParaRPr lang="en-GB" sz="1400" dirty="0" smtClean="0"/>
          </a:p>
          <a:p>
            <a:pPr marL="0" indent="0">
              <a:buNone/>
            </a:pPr>
            <a:endParaRPr lang="en-GB" sz="1400" dirty="0"/>
          </a:p>
          <a:p>
            <a:pPr marL="0" indent="0">
              <a:buNone/>
            </a:pPr>
            <a:endParaRPr lang="en-GB" sz="1400" dirty="0" smtClean="0"/>
          </a:p>
          <a:p>
            <a:pPr marL="0" indent="0">
              <a:buNone/>
            </a:pPr>
            <a:endParaRPr lang="en-GB" sz="1400" dirty="0"/>
          </a:p>
          <a:p>
            <a:pPr marL="0" indent="0">
              <a:buNone/>
            </a:pPr>
            <a:endParaRPr lang="en-GB" sz="1400" dirty="0" smtClean="0"/>
          </a:p>
          <a:p>
            <a:pPr marL="0" indent="0">
              <a:buNone/>
            </a:pPr>
            <a:endParaRPr lang="en-GB" sz="1400" dirty="0"/>
          </a:p>
          <a:p>
            <a:pPr marL="0" indent="0">
              <a:buNone/>
            </a:pPr>
            <a:endParaRPr lang="en-GB" sz="1400" dirty="0" smtClean="0"/>
          </a:p>
          <a:p>
            <a:pPr marL="0" indent="0">
              <a:buNone/>
            </a:pPr>
            <a:endParaRPr lang="en-GB" sz="1400" dirty="0"/>
          </a:p>
          <a:p>
            <a:pPr marL="0" indent="0">
              <a:buNone/>
            </a:pPr>
            <a:endParaRPr lang="en-GB" sz="1400" dirty="0" smtClean="0"/>
          </a:p>
          <a:p>
            <a:pPr marL="0" indent="0">
              <a:buNone/>
            </a:pPr>
            <a:endParaRPr lang="en-GB" sz="1400" dirty="0" smtClean="0"/>
          </a:p>
          <a:p>
            <a:pPr marL="0" indent="0">
              <a:buNone/>
            </a:pPr>
            <a:r>
              <a:rPr lang="en-GB" sz="1400" dirty="0" smtClean="0"/>
              <a:t>2013-1-DE2-GRU06-16272 </a:t>
            </a:r>
            <a:r>
              <a:rPr lang="en-GB" sz="1400" dirty="0"/>
              <a:t>1</a:t>
            </a:r>
            <a:endParaRPr lang="en-GB" sz="1400" dirty="0" smtClean="0"/>
          </a:p>
        </p:txBody>
      </p:sp>
      <p:pic>
        <p:nvPicPr>
          <p:cNvPr id="4" name="Picture 2" descr="C:\Users\Georgeta Bradatan\Documents\EU programmes\VIP\EU_flag_LLP_EN-01 (3) (2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04364"/>
            <a:ext cx="2316013" cy="9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s://lh3.googleusercontent.com/Azh6I_-jutdyjkAXZWGzq_vJTq7a2CLi8rIlHWse35S789Jj98UF0xriX0x9MEkvL2B1VbA40EwyuRRd9NfmocAHcGnJAwZvWs7lS081vmCJA73tr3SAgsinOg9hOWQQox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6025" y="5796000"/>
            <a:ext cx="1693700" cy="9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6156000"/>
            <a:ext cx="878783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6029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a picture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 visual representation or image painted, drawn, photographed, or otherwise rendered on a flat surface</a:t>
            </a:r>
          </a:p>
        </p:txBody>
      </p:sp>
      <p:pic>
        <p:nvPicPr>
          <p:cNvPr id="4" name="Picture 4" descr="https://lh3.googleusercontent.com/Azh6I_-jutdyjkAXZWGzq_vJTq7a2CLi8rIlHWse35S789Jj98UF0xriX0x9MEkvL2B1VbA40EwyuRRd9NfmocAHcGnJAwZvWs7lS081vmCJA73tr3SAgsinOg9hOWQQox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3184" y="5805264"/>
            <a:ext cx="1693700" cy="9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255264"/>
            <a:ext cx="878783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9829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/>
          <a:lstStyle/>
          <a:p>
            <a:r>
              <a:rPr lang="en-GB" dirty="0" smtClean="0"/>
              <a:t>Using pictures in the EFL class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What types of pictures</a:t>
            </a:r>
          </a:p>
          <a:p>
            <a:r>
              <a:rPr lang="en-GB" dirty="0" smtClean="0"/>
              <a:t>Why use pictures</a:t>
            </a:r>
          </a:p>
          <a:p>
            <a:r>
              <a:rPr lang="en-GB" dirty="0" smtClean="0"/>
              <a:t>When use pictures</a:t>
            </a:r>
            <a:endParaRPr lang="en-GB" dirty="0"/>
          </a:p>
        </p:txBody>
      </p:sp>
      <p:pic>
        <p:nvPicPr>
          <p:cNvPr id="4" name="Picture 4" descr="https://lh3.googleusercontent.com/Azh6I_-jutdyjkAXZWGzq_vJTq7a2CLi8rIlHWse35S789Jj98UF0xriX0x9MEkvL2B1VbA40EwyuRRd9NfmocAHcGnJAwZvWs7lS081vmCJA73tr3SAgsinOg9hOWQQox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3184" y="5805264"/>
            <a:ext cx="1693700" cy="9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79" y="6174000"/>
            <a:ext cx="878783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173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r>
              <a:rPr lang="en-GB" dirty="0" smtClean="0"/>
              <a:t>What types of pictures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Photos from the textbooks: of people, places, buildings, landscapes</a:t>
            </a:r>
          </a:p>
          <a:p>
            <a:r>
              <a:rPr lang="en-GB" dirty="0" smtClean="0"/>
              <a:t>Picture dictionaries</a:t>
            </a:r>
          </a:p>
          <a:p>
            <a:r>
              <a:rPr lang="en-GB" dirty="0" smtClean="0"/>
              <a:t>Flash cards</a:t>
            </a:r>
          </a:p>
          <a:p>
            <a:r>
              <a:rPr lang="en-GB" dirty="0" smtClean="0"/>
              <a:t>Images from magazines, internet</a:t>
            </a:r>
          </a:p>
          <a:p>
            <a:r>
              <a:rPr lang="en-GB" dirty="0" smtClean="0"/>
              <a:t>Own photos</a:t>
            </a:r>
            <a:endParaRPr lang="en-GB" dirty="0"/>
          </a:p>
        </p:txBody>
      </p:sp>
      <p:pic>
        <p:nvPicPr>
          <p:cNvPr id="4" name="Picture 4" descr="https://lh3.googleusercontent.com/Azh6I_-jutdyjkAXZWGzq_vJTq7a2CLi8rIlHWse35S789Jj98UF0xriX0x9MEkvL2B1VbA40EwyuRRd9NfmocAHcGnJAwZvWs7lS081vmCJA73tr3SAgsinOg9hOWQQox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3184" y="5805264"/>
            <a:ext cx="1693700" cy="9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6091855"/>
            <a:ext cx="878783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5731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 use pictures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Visual support especially for lower level students</a:t>
            </a:r>
          </a:p>
          <a:p>
            <a:r>
              <a:rPr lang="en-GB" dirty="0" smtClean="0"/>
              <a:t>To teach/revise vocabulary</a:t>
            </a:r>
          </a:p>
          <a:p>
            <a:r>
              <a:rPr lang="en-GB" dirty="0" smtClean="0"/>
              <a:t>Provide background for discussions</a:t>
            </a:r>
          </a:p>
          <a:p>
            <a:r>
              <a:rPr lang="en-GB" dirty="0" smtClean="0"/>
              <a:t>Make lessons more interesting and fun</a:t>
            </a:r>
          </a:p>
          <a:p>
            <a:r>
              <a:rPr lang="en-GB" dirty="0" smtClean="0"/>
              <a:t>A change from </a:t>
            </a:r>
            <a:r>
              <a:rPr lang="en-GB" dirty="0" err="1" smtClean="0"/>
              <a:t>handouts</a:t>
            </a:r>
            <a:r>
              <a:rPr lang="en-GB" dirty="0" smtClean="0"/>
              <a:t> with grammar/vocabulary  exercises</a:t>
            </a:r>
          </a:p>
        </p:txBody>
      </p:sp>
      <p:pic>
        <p:nvPicPr>
          <p:cNvPr id="4" name="Picture 4" descr="https://lh3.googleusercontent.com/Azh6I_-jutdyjkAXZWGzq_vJTq7a2CLi8rIlHWse35S789Jj98UF0xriX0x9MEkvL2B1VbA40EwyuRRd9NfmocAHcGnJAwZvWs7lS081vmCJA73tr3SAgsinOg9hOWQQox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3184" y="5805264"/>
            <a:ext cx="1693700" cy="9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4" y="6174000"/>
            <a:ext cx="878783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6622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When do we use pictures?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Lead-in </a:t>
            </a:r>
          </a:p>
          <a:p>
            <a:r>
              <a:rPr lang="en-GB" dirty="0" smtClean="0"/>
              <a:t>Prediction stage</a:t>
            </a:r>
          </a:p>
          <a:p>
            <a:r>
              <a:rPr lang="en-GB" dirty="0" smtClean="0"/>
              <a:t>To set scene for a reading/listening/speaking/writing task</a:t>
            </a:r>
          </a:p>
          <a:p>
            <a:r>
              <a:rPr lang="en-GB" dirty="0" smtClean="0"/>
              <a:t>To clarify meaning</a:t>
            </a:r>
          </a:p>
          <a:p>
            <a:r>
              <a:rPr lang="en-GB" dirty="0" smtClean="0"/>
              <a:t>To introduce a topic</a:t>
            </a:r>
          </a:p>
          <a:p>
            <a:r>
              <a:rPr lang="en-GB" dirty="0" smtClean="0"/>
              <a:t>To raise students’ interest in a topic/activity</a:t>
            </a:r>
          </a:p>
          <a:p>
            <a:r>
              <a:rPr lang="en-GB" dirty="0" smtClean="0"/>
              <a:t>To change pace of lesson</a:t>
            </a:r>
          </a:p>
          <a:p>
            <a:r>
              <a:rPr lang="en-GB" dirty="0" smtClean="0"/>
              <a:t>To revise vocabulary</a:t>
            </a:r>
          </a:p>
          <a:p>
            <a:r>
              <a:rPr lang="en-GB" dirty="0" smtClean="0"/>
              <a:t>To practise speaking</a:t>
            </a:r>
            <a:endParaRPr lang="en-GB" dirty="0"/>
          </a:p>
        </p:txBody>
      </p:sp>
      <p:pic>
        <p:nvPicPr>
          <p:cNvPr id="4" name="Picture 4" descr="https://lh3.googleusercontent.com/Azh6I_-jutdyjkAXZWGzq_vJTq7a2CLi8rIlHWse35S789Jj98UF0xriX0x9MEkvL2B1VbA40EwyuRRd9NfmocAHcGnJAwZvWs7lS081vmCJA73tr3SAgsinOg9hOWQQox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3184" y="5805264"/>
            <a:ext cx="1693700" cy="9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174000"/>
            <a:ext cx="878783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4666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Windows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 smtClean="0"/>
              <a:t>In groups answer the following questions about your picture:</a:t>
            </a:r>
          </a:p>
          <a:p>
            <a:r>
              <a:rPr lang="en-GB" dirty="0" smtClean="0"/>
              <a:t>Which kind of house does this window belong to? </a:t>
            </a:r>
          </a:p>
          <a:p>
            <a:r>
              <a:rPr lang="en-GB" dirty="0" smtClean="0"/>
              <a:t>Do some details draw your attention?</a:t>
            </a:r>
          </a:p>
          <a:p>
            <a:r>
              <a:rPr lang="en-GB" dirty="0" smtClean="0"/>
              <a:t>Who is living in this house?</a:t>
            </a:r>
          </a:p>
          <a:p>
            <a:r>
              <a:rPr lang="en-GB" dirty="0" smtClean="0"/>
              <a:t>What is happening behind that window?</a:t>
            </a:r>
          </a:p>
          <a:p>
            <a:r>
              <a:rPr lang="en-GB" dirty="0" smtClean="0"/>
              <a:t>What event happened in that house? </a:t>
            </a:r>
          </a:p>
          <a:p>
            <a:pPr marL="0" indent="0">
              <a:buNone/>
            </a:pPr>
            <a:r>
              <a:rPr lang="en-GB" sz="1200" dirty="0" smtClean="0"/>
              <a:t>(VIP/</a:t>
            </a:r>
            <a:r>
              <a:rPr lang="en-GB" sz="1200" dirty="0" err="1" smtClean="0"/>
              <a:t>Volkshochshule</a:t>
            </a:r>
            <a:r>
              <a:rPr lang="en-GB" sz="1200" dirty="0" smtClean="0"/>
              <a:t>/</a:t>
            </a:r>
            <a:r>
              <a:rPr lang="en-GB" sz="1200" dirty="0" err="1" smtClean="0"/>
              <a:t>Olching</a:t>
            </a:r>
            <a:r>
              <a:rPr lang="en-GB" sz="1200" dirty="0" smtClean="0"/>
              <a:t>/Helene </a:t>
            </a:r>
            <a:r>
              <a:rPr lang="en-GB" sz="1200" dirty="0" err="1" smtClean="0"/>
              <a:t>Sajons</a:t>
            </a:r>
            <a:r>
              <a:rPr lang="en-GB" sz="1200" dirty="0" smtClean="0"/>
              <a:t>)</a:t>
            </a:r>
          </a:p>
          <a:p>
            <a:endParaRPr lang="en-GB" dirty="0"/>
          </a:p>
        </p:txBody>
      </p:sp>
      <p:pic>
        <p:nvPicPr>
          <p:cNvPr id="4" name="Picture 4" descr="https://lh3.googleusercontent.com/Azh6I_-jutdyjkAXZWGzq_vJTq7a2CLi8rIlHWse35S789Jj98UF0xriX0x9MEkvL2B1VbA40EwyuRRd9NfmocAHcGnJAwZvWs7lS081vmCJA73tr3SAgsinOg9hOWQQox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3184" y="5805264"/>
            <a:ext cx="1693700" cy="9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8000"/>
            <a:ext cx="878783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5663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Do you think this activity would work with your students? Why/why not?</a:t>
            </a:r>
          </a:p>
          <a:p>
            <a:r>
              <a:rPr lang="en-GB" dirty="0" smtClean="0"/>
              <a:t>Think of how you would improve/expand this activity.</a:t>
            </a:r>
            <a:endParaRPr lang="en-GB" dirty="0"/>
          </a:p>
        </p:txBody>
      </p:sp>
      <p:pic>
        <p:nvPicPr>
          <p:cNvPr id="4" name="Picture 4" descr="https://lh3.googleusercontent.com/Azh6I_-jutdyjkAXZWGzq_vJTq7a2CLi8rIlHWse35S789Jj98UF0xriX0x9MEkvL2B1VbA40EwyuRRd9NfmocAHcGnJAwZvWs7lS081vmCJA73tr3SAgsinOg9hOWQQox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3184" y="5805264"/>
            <a:ext cx="1693700" cy="9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9636"/>
            <a:ext cx="878783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207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414</Words>
  <Application>Microsoft Office PowerPoint</Application>
  <PresentationFormat>Bildschirmpräsentation (4:3)</PresentationFormat>
  <Paragraphs>91</Paragraphs>
  <Slides>15</Slides>
  <Notes>4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15</vt:i4>
      </vt:variant>
    </vt:vector>
  </HeadingPairs>
  <TitlesOfParts>
    <vt:vector size="16" baseType="lpstr">
      <vt:lpstr>Office Theme</vt:lpstr>
      <vt:lpstr>Welcome!  Croeso!</vt:lpstr>
      <vt:lpstr>V I P</vt:lpstr>
      <vt:lpstr>What is a picture</vt:lpstr>
      <vt:lpstr>Using pictures in the EFL class</vt:lpstr>
      <vt:lpstr>What types of pictures</vt:lpstr>
      <vt:lpstr>Why use pictures</vt:lpstr>
      <vt:lpstr>When do we use pictures?</vt:lpstr>
      <vt:lpstr>Windows </vt:lpstr>
      <vt:lpstr>PowerPoint-Präsentation</vt:lpstr>
      <vt:lpstr>Look at the following photo and think of an activity you could do with your students </vt:lpstr>
      <vt:lpstr>Ideas for picture activities</vt:lpstr>
      <vt:lpstr>VIP partnership project 2013-1-DE2-GRU06-16272 1</vt:lpstr>
      <vt:lpstr>PowerPoint-Präsentation</vt:lpstr>
      <vt:lpstr>PowerPoint-Präsentation</vt:lpstr>
      <vt:lpstr>Questions?</vt:lpstr>
    </vt:vector>
  </TitlesOfParts>
  <Company>Lenovo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 I P</dc:title>
  <dc:creator>Georgeta Bradatan</dc:creator>
  <cp:lastModifiedBy>HSajons</cp:lastModifiedBy>
  <cp:revision>23</cp:revision>
  <dcterms:created xsi:type="dcterms:W3CDTF">2014-02-12T15:47:15Z</dcterms:created>
  <dcterms:modified xsi:type="dcterms:W3CDTF">2014-03-10T16:37:43Z</dcterms:modified>
</cp:coreProperties>
</file>