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6" r:id="rId8"/>
    <p:sldId id="267" r:id="rId9"/>
    <p:sldId id="260" r:id="rId10"/>
    <p:sldId id="261" r:id="rId11"/>
    <p:sldId id="262" r:id="rId12"/>
    <p:sldId id="263"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2" d="100"/>
          <a:sy n="42" d="100"/>
        </p:scale>
        <p:origin x="-802" y="2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D938EE5-9AC3-4003-9ACD-1C4E2CB66E9E}" type="datetimeFigureOut">
              <a:rPr lang="en-GB" smtClean="0"/>
              <a:t>15/06/2014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4194301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938EE5-9AC3-4003-9ACD-1C4E2CB66E9E}" type="datetimeFigureOut">
              <a:rPr lang="en-GB" smtClean="0"/>
              <a:t>15/06/2014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1199721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938EE5-9AC3-4003-9ACD-1C4E2CB66E9E}" type="datetimeFigureOut">
              <a:rPr lang="en-GB" smtClean="0"/>
              <a:t>15/06/2014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3138061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938EE5-9AC3-4003-9ACD-1C4E2CB66E9E}" type="datetimeFigureOut">
              <a:rPr lang="en-GB" smtClean="0"/>
              <a:t>15/06/2014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551973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938EE5-9AC3-4003-9ACD-1C4E2CB66E9E}" type="datetimeFigureOut">
              <a:rPr lang="en-GB" smtClean="0"/>
              <a:t>15/06/2014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1288042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D938EE5-9AC3-4003-9ACD-1C4E2CB66E9E}" type="datetimeFigureOut">
              <a:rPr lang="en-GB" smtClean="0"/>
              <a:t>15/06/2014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1041906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D938EE5-9AC3-4003-9ACD-1C4E2CB66E9E}" type="datetimeFigureOut">
              <a:rPr lang="en-GB" smtClean="0"/>
              <a:t>15/06/2014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451525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D938EE5-9AC3-4003-9ACD-1C4E2CB66E9E}" type="datetimeFigureOut">
              <a:rPr lang="en-GB" smtClean="0"/>
              <a:t>15/06/2014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4197839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938EE5-9AC3-4003-9ACD-1C4E2CB66E9E}" type="datetimeFigureOut">
              <a:rPr lang="en-GB" smtClean="0"/>
              <a:t>15/06/2014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3339189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938EE5-9AC3-4003-9ACD-1C4E2CB66E9E}" type="datetimeFigureOut">
              <a:rPr lang="en-GB" smtClean="0"/>
              <a:t>15/06/2014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3448716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938EE5-9AC3-4003-9ACD-1C4E2CB66E9E}" type="datetimeFigureOut">
              <a:rPr lang="en-GB" smtClean="0"/>
              <a:t>15/06/2014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4629592-487A-4530-AEEA-E93C4AAD477F}" type="slidenum">
              <a:rPr lang="en-GB" smtClean="0"/>
              <a:t>‹Nr.›</a:t>
            </a:fld>
            <a:endParaRPr lang="en-GB"/>
          </a:p>
        </p:txBody>
      </p:sp>
    </p:spTree>
    <p:extLst>
      <p:ext uri="{BB962C8B-B14F-4D97-AF65-F5344CB8AC3E}">
        <p14:creationId xmlns:p14="http://schemas.microsoft.com/office/powerpoint/2010/main" val="3100627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938EE5-9AC3-4003-9ACD-1C4E2CB66E9E}" type="datetimeFigureOut">
              <a:rPr lang="en-GB" smtClean="0"/>
              <a:t>15/06/2014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629592-487A-4530-AEEA-E93C4AAD477F}" type="slidenum">
              <a:rPr lang="en-GB" smtClean="0"/>
              <a:t>‹Nr.›</a:t>
            </a:fld>
            <a:endParaRPr lang="en-GB"/>
          </a:p>
        </p:txBody>
      </p:sp>
    </p:spTree>
    <p:extLst>
      <p:ext uri="{BB962C8B-B14F-4D97-AF65-F5344CB8AC3E}">
        <p14:creationId xmlns:p14="http://schemas.microsoft.com/office/powerpoint/2010/main" val="3038913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hyperlink" Target="mailto:georgeta@we-bridge.co.uk"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dirty="0"/>
          </a:p>
        </p:txBody>
      </p:sp>
      <p:sp>
        <p:nvSpPr>
          <p:cNvPr id="3" name="Subtitle 2"/>
          <p:cNvSpPr>
            <a:spLocks noGrp="1"/>
          </p:cNvSpPr>
          <p:nvPr>
            <p:ph type="subTitle" idx="1"/>
          </p:nvPr>
        </p:nvSpPr>
        <p:spPr>
          <a:xfrm>
            <a:off x="1371600" y="2348880"/>
            <a:ext cx="6400800" cy="3289920"/>
          </a:xfrm>
        </p:spPr>
        <p:txBody>
          <a:bodyPr/>
          <a:lstStyle/>
          <a:p>
            <a:r>
              <a:rPr lang="en-GB" dirty="0" smtClean="0"/>
              <a:t>WEWE</a:t>
            </a:r>
            <a:r>
              <a:rPr lang="en-GB" dirty="0" smtClean="0">
                <a:solidFill>
                  <a:schemeClr val="tx1"/>
                </a:solidFill>
              </a:rPr>
              <a:t>WE</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5006"/>
            <a:ext cx="7992888" cy="5254205"/>
          </a:xfrm>
          <a:prstGeom prst="rect">
            <a:avLst/>
          </a:prstGeom>
        </p:spPr>
      </p:pic>
      <p:sp>
        <p:nvSpPr>
          <p:cNvPr id="5" name="TextBox 4"/>
          <p:cNvSpPr txBox="1"/>
          <p:nvPr/>
        </p:nvSpPr>
        <p:spPr>
          <a:xfrm>
            <a:off x="2583574" y="2420888"/>
            <a:ext cx="4170629" cy="769441"/>
          </a:xfrm>
          <a:prstGeom prst="rect">
            <a:avLst/>
          </a:prstGeom>
          <a:noFill/>
        </p:spPr>
        <p:txBody>
          <a:bodyPr wrap="none" rtlCol="0">
            <a:spAutoFit/>
          </a:bodyPr>
          <a:lstStyle/>
          <a:p>
            <a:r>
              <a:rPr lang="en-GB" sz="4400" dirty="0" smtClean="0"/>
              <a:t>Voices in Pictures</a:t>
            </a:r>
            <a:endParaRPr lang="en-GB" sz="4400" dirty="0"/>
          </a:p>
        </p:txBody>
      </p:sp>
      <p:pic>
        <p:nvPicPr>
          <p:cNvPr id="6"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8008" y="5373136"/>
            <a:ext cx="270992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23928" y="6156000"/>
            <a:ext cx="878783" cy="540000"/>
          </a:xfrm>
          <a:prstGeom prst="rect">
            <a:avLst/>
          </a:prstGeom>
        </p:spPr>
      </p:pic>
      <p:pic>
        <p:nvPicPr>
          <p:cNvPr id="9" name="Picture 2" descr="C:\Users\Georgeta Bradatan\Documents\EU programmes\VIP\EU_flag_LLP_EN-01 (3) (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6004364"/>
            <a:ext cx="2316013" cy="9000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323528" y="5373136"/>
            <a:ext cx="2831224" cy="369332"/>
          </a:xfrm>
          <a:prstGeom prst="rect">
            <a:avLst/>
          </a:prstGeom>
          <a:noFill/>
        </p:spPr>
        <p:txBody>
          <a:bodyPr wrap="square" rtlCol="0">
            <a:spAutoFit/>
          </a:bodyPr>
          <a:lstStyle/>
          <a:p>
            <a:r>
              <a:rPr lang="en-GB" dirty="0" smtClean="0"/>
              <a:t>2013-1-DE2-GRU06-16272 1</a:t>
            </a:r>
          </a:p>
        </p:txBody>
      </p:sp>
    </p:spTree>
    <p:extLst>
      <p:ext uri="{BB962C8B-B14F-4D97-AF65-F5344CB8AC3E}">
        <p14:creationId xmlns:p14="http://schemas.microsoft.com/office/powerpoint/2010/main" val="4136314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Prepare a short description of the man. Describe his face</a:t>
            </a:r>
            <a:r>
              <a:rPr lang="en-GB" dirty="0"/>
              <a:t> </a:t>
            </a:r>
            <a:r>
              <a:rPr lang="en-GB" dirty="0" smtClean="0"/>
              <a:t>and clothes.</a:t>
            </a:r>
            <a:endParaRPr lang="en-GB" dirty="0"/>
          </a:p>
        </p:txBody>
      </p:sp>
      <p:pic>
        <p:nvPicPr>
          <p:cNvPr id="4"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pic>
        <p:nvPicPr>
          <p:cNvPr id="5"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2875802" y="1600200"/>
            <a:ext cx="3392396" cy="4525963"/>
          </a:xfrm>
        </p:spPr>
      </p:pic>
    </p:spTree>
    <p:extLst>
      <p:ext uri="{BB962C8B-B14F-4D97-AF65-F5344CB8AC3E}">
        <p14:creationId xmlns:p14="http://schemas.microsoft.com/office/powerpoint/2010/main" val="3497466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Put the words in order to form questions</a:t>
            </a:r>
            <a:endParaRPr lang="en-GB" dirty="0"/>
          </a:p>
        </p:txBody>
      </p:sp>
      <p:sp>
        <p:nvSpPr>
          <p:cNvPr id="3" name="Content Placeholder 2"/>
          <p:cNvSpPr>
            <a:spLocks noGrp="1"/>
          </p:cNvSpPr>
          <p:nvPr>
            <p:ph idx="1"/>
          </p:nvPr>
        </p:nvSpPr>
        <p:spPr/>
        <p:txBody>
          <a:bodyPr>
            <a:normAutofit/>
          </a:bodyPr>
          <a:lstStyle/>
          <a:p>
            <a:pPr>
              <a:lnSpc>
                <a:spcPct val="200000"/>
              </a:lnSpc>
              <a:buAutoNum type="arabicPeriod"/>
            </a:pPr>
            <a:r>
              <a:rPr lang="en-GB" sz="1800" dirty="0"/>
              <a:t>m</a:t>
            </a:r>
            <a:r>
              <a:rPr lang="en-GB" sz="1800" dirty="0" smtClean="0"/>
              <a:t>an   from     is    where    the  ?</a:t>
            </a:r>
          </a:p>
          <a:p>
            <a:pPr>
              <a:lnSpc>
                <a:spcPct val="200000"/>
              </a:lnSpc>
              <a:buAutoNum type="arabicPeriod"/>
            </a:pPr>
            <a:r>
              <a:rPr lang="en-GB" sz="1800" dirty="0"/>
              <a:t> </a:t>
            </a:r>
            <a:r>
              <a:rPr lang="en-GB" sz="1800" dirty="0" smtClean="0"/>
              <a:t>does    living   a    what   the   do   man   for ?</a:t>
            </a:r>
          </a:p>
          <a:p>
            <a:pPr>
              <a:lnSpc>
                <a:spcPct val="200000"/>
              </a:lnSpc>
              <a:buAutoNum type="arabicPeriod"/>
            </a:pPr>
            <a:r>
              <a:rPr lang="en-GB" sz="1800" dirty="0"/>
              <a:t>a</a:t>
            </a:r>
            <a:r>
              <a:rPr lang="en-GB" sz="1800" dirty="0" smtClean="0"/>
              <a:t>t    what   man doing is  the  moment   the ?</a:t>
            </a:r>
          </a:p>
          <a:p>
            <a:pPr>
              <a:lnSpc>
                <a:spcPct val="200000"/>
              </a:lnSpc>
              <a:buAutoNum type="arabicPeriod"/>
            </a:pPr>
            <a:r>
              <a:rPr lang="en-GB" sz="1800" dirty="0" smtClean="0"/>
              <a:t>Live   the    where   man  does? </a:t>
            </a:r>
          </a:p>
          <a:p>
            <a:pPr>
              <a:lnSpc>
                <a:spcPct val="200000"/>
              </a:lnSpc>
              <a:buAutoNum type="arabicPeriod"/>
            </a:pPr>
            <a:r>
              <a:rPr lang="en-GB" sz="1800" dirty="0" smtClean="0"/>
              <a:t>Live  who  with  he  does  live?</a:t>
            </a:r>
            <a:endParaRPr lang="en-GB" sz="1800" dirty="0"/>
          </a:p>
        </p:txBody>
      </p:sp>
      <p:pic>
        <p:nvPicPr>
          <p:cNvPr id="4" name="Picture 3"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Tree>
    <p:extLst>
      <p:ext uri="{BB962C8B-B14F-4D97-AF65-F5344CB8AC3E}">
        <p14:creationId xmlns:p14="http://schemas.microsoft.com/office/powerpoint/2010/main" val="115476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514350" indent="-514350">
              <a:buAutoNum type="arabicPeriod"/>
            </a:pPr>
            <a:r>
              <a:rPr lang="en-GB" dirty="0" smtClean="0"/>
              <a:t>Where is the man from?</a:t>
            </a:r>
          </a:p>
          <a:p>
            <a:pPr marL="514350" indent="-514350">
              <a:buAutoNum type="arabicPeriod"/>
            </a:pPr>
            <a:r>
              <a:rPr lang="en-GB" dirty="0" smtClean="0"/>
              <a:t>What does the man do for a living?</a:t>
            </a:r>
          </a:p>
          <a:p>
            <a:pPr marL="514350" indent="-514350">
              <a:buAutoNum type="arabicPeriod"/>
            </a:pPr>
            <a:r>
              <a:rPr lang="en-GB" dirty="0" smtClean="0"/>
              <a:t>What is the man doing at the moment?</a:t>
            </a:r>
          </a:p>
          <a:p>
            <a:pPr marL="514350" indent="-514350">
              <a:buAutoNum type="arabicPeriod"/>
            </a:pPr>
            <a:r>
              <a:rPr lang="en-GB" dirty="0" smtClean="0"/>
              <a:t>Where does the man live?</a:t>
            </a:r>
          </a:p>
          <a:p>
            <a:pPr marL="514350" indent="-514350">
              <a:buAutoNum type="arabicPeriod"/>
            </a:pPr>
            <a:r>
              <a:rPr lang="en-GB" dirty="0" smtClean="0"/>
              <a:t>Who does he live with?</a:t>
            </a:r>
            <a:endParaRPr lang="en-GB" dirty="0"/>
          </a:p>
        </p:txBody>
      </p:sp>
      <p:pic>
        <p:nvPicPr>
          <p:cNvPr id="4"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pic>
        <p:nvPicPr>
          <p:cNvPr id="5"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653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You will be divided into 2 groups:</a:t>
            </a:r>
            <a:br>
              <a:rPr lang="en-GB" dirty="0" smtClean="0"/>
            </a:br>
            <a:endParaRPr lang="en-GB" dirty="0"/>
          </a:p>
        </p:txBody>
      </p:sp>
      <p:sp>
        <p:nvSpPr>
          <p:cNvPr id="3" name="Content Placeholder 2"/>
          <p:cNvSpPr>
            <a:spLocks noGrp="1"/>
          </p:cNvSpPr>
          <p:nvPr>
            <p:ph idx="1"/>
          </p:nvPr>
        </p:nvSpPr>
        <p:spPr/>
        <p:txBody>
          <a:bodyPr>
            <a:normAutofit fontScale="92500" lnSpcReduction="10000"/>
          </a:bodyPr>
          <a:lstStyle/>
          <a:p>
            <a:r>
              <a:rPr lang="en-GB" b="1" dirty="0" smtClean="0"/>
              <a:t>Group A</a:t>
            </a:r>
            <a:r>
              <a:rPr lang="en-GB" dirty="0" smtClean="0"/>
              <a:t>: imagine you are journalists. You are going to interview the old man in the picture. Write down 10 questions you are going to ask. Think of his childhood, family, education, job, hobbies, house, future plans, daily life.</a:t>
            </a:r>
          </a:p>
          <a:p>
            <a:r>
              <a:rPr lang="en-GB" b="1" dirty="0" smtClean="0"/>
              <a:t>Group B: </a:t>
            </a:r>
            <a:r>
              <a:rPr lang="en-GB" dirty="0" smtClean="0"/>
              <a:t>you are the old man. Write down details of ‘your life’. You will use these to answer the journalist’s questions. Think of childhood, family, education, job, hobbies, house, future plans, daily life.</a:t>
            </a:r>
          </a:p>
          <a:p>
            <a:endParaRPr lang="en-GB" dirty="0"/>
          </a:p>
        </p:txBody>
      </p:sp>
      <p:pic>
        <p:nvPicPr>
          <p:cNvPr id="4" name="Picture 3"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Tree>
    <p:extLst>
      <p:ext uri="{BB962C8B-B14F-4D97-AF65-F5344CB8AC3E}">
        <p14:creationId xmlns:p14="http://schemas.microsoft.com/office/powerpoint/2010/main" val="33734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Get into pairs A and B. (journalist and old man) A asks questions, B answers.</a:t>
            </a:r>
          </a:p>
          <a:p>
            <a:r>
              <a:rPr lang="en-GB" dirty="0" smtClean="0"/>
              <a:t>Go back to your initial groups and share your findings with the other members of the group.</a:t>
            </a:r>
            <a:endParaRPr lang="en-GB" dirty="0"/>
          </a:p>
        </p:txBody>
      </p:sp>
      <p:pic>
        <p:nvPicPr>
          <p:cNvPr id="4" name="Picture 3"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Tree>
    <p:extLst>
      <p:ext uri="{BB962C8B-B14F-4D97-AF65-F5344CB8AC3E}">
        <p14:creationId xmlns:p14="http://schemas.microsoft.com/office/powerpoint/2010/main" val="2602426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Homework</a:t>
            </a:r>
            <a:endParaRPr lang="en-GB" dirty="0"/>
          </a:p>
        </p:txBody>
      </p:sp>
      <p:sp>
        <p:nvSpPr>
          <p:cNvPr id="3" name="Content Placeholder 2"/>
          <p:cNvSpPr>
            <a:spLocks noGrp="1"/>
          </p:cNvSpPr>
          <p:nvPr>
            <p:ph idx="1"/>
          </p:nvPr>
        </p:nvSpPr>
        <p:spPr/>
        <p:txBody>
          <a:bodyPr/>
          <a:lstStyle/>
          <a:p>
            <a:pPr marL="0" indent="0">
              <a:buNone/>
            </a:pPr>
            <a:r>
              <a:rPr lang="en-GB" dirty="0"/>
              <a:t> </a:t>
            </a:r>
            <a:r>
              <a:rPr lang="en-GB" dirty="0" smtClean="0"/>
              <a:t>Imagine you are the old man. Write a letter to the local newspaper about an important event in your life. </a:t>
            </a:r>
            <a:endParaRPr lang="en-GB" dirty="0"/>
          </a:p>
        </p:txBody>
      </p:sp>
      <p:pic>
        <p:nvPicPr>
          <p:cNvPr id="4" name="Picture 3"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Tree>
    <p:extLst>
      <p:ext uri="{BB962C8B-B14F-4D97-AF65-F5344CB8AC3E}">
        <p14:creationId xmlns:p14="http://schemas.microsoft.com/office/powerpoint/2010/main" val="33353754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smtClean="0"/>
          </a:p>
          <a:p>
            <a:pPr marL="0" indent="0">
              <a:buNone/>
            </a:pPr>
            <a:r>
              <a:rPr lang="en-GB" dirty="0"/>
              <a:t> </a:t>
            </a:r>
            <a:r>
              <a:rPr lang="en-GB" dirty="0" smtClean="0"/>
              <a:t>                        </a:t>
            </a:r>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5006"/>
            <a:ext cx="7992888" cy="5254205"/>
          </a:xfrm>
          <a:prstGeom prst="rect">
            <a:avLst/>
          </a:prstGeom>
        </p:spPr>
      </p:pic>
      <p:pic>
        <p:nvPicPr>
          <p:cNvPr id="5"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
        <p:nvSpPr>
          <p:cNvPr id="7" name="TextBox 6"/>
          <p:cNvSpPr txBox="1"/>
          <p:nvPr/>
        </p:nvSpPr>
        <p:spPr>
          <a:xfrm>
            <a:off x="3267869" y="2924944"/>
            <a:ext cx="3464371" cy="2554545"/>
          </a:xfrm>
          <a:prstGeom prst="rect">
            <a:avLst/>
          </a:prstGeom>
          <a:noFill/>
        </p:spPr>
        <p:txBody>
          <a:bodyPr wrap="square" rtlCol="0">
            <a:spAutoFit/>
          </a:bodyPr>
          <a:lstStyle/>
          <a:p>
            <a:r>
              <a:rPr lang="en-GB" sz="4000" dirty="0" smtClean="0"/>
              <a:t>Thank you</a:t>
            </a:r>
          </a:p>
          <a:p>
            <a:endParaRPr lang="en-GB" sz="4000" dirty="0"/>
          </a:p>
          <a:p>
            <a:r>
              <a:rPr lang="en-GB" sz="2000" dirty="0" smtClean="0"/>
              <a:t>Georgeta Bradatan</a:t>
            </a:r>
          </a:p>
          <a:p>
            <a:endParaRPr lang="en-GB" sz="2000" dirty="0"/>
          </a:p>
          <a:p>
            <a:r>
              <a:rPr lang="en-GB" sz="2000" dirty="0" smtClean="0">
                <a:hlinkClick r:id="rId5"/>
              </a:rPr>
              <a:t>georgeta@we-bridge.co.uk</a:t>
            </a:r>
            <a:endParaRPr lang="en-GB" sz="2000" dirty="0" smtClean="0"/>
          </a:p>
          <a:p>
            <a:r>
              <a:rPr lang="en-GB" sz="2000" dirty="0" smtClean="0"/>
              <a:t>Tel: 02920 225656</a:t>
            </a:r>
            <a:endParaRPr lang="en-GB" sz="2000" dirty="0"/>
          </a:p>
        </p:txBody>
      </p:sp>
    </p:spTree>
    <p:extLst>
      <p:ext uri="{BB962C8B-B14F-4D97-AF65-F5344CB8AC3E}">
        <p14:creationId xmlns:p14="http://schemas.microsoft.com/office/powerpoint/2010/main" val="3642618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First Time</a:t>
            </a:r>
            <a:endParaRPr lang="en-GB" dirty="0"/>
          </a:p>
        </p:txBody>
      </p:sp>
      <p:sp>
        <p:nvSpPr>
          <p:cNvPr id="3" name="Content Placeholder 2"/>
          <p:cNvSpPr>
            <a:spLocks noGrp="1"/>
          </p:cNvSpPr>
          <p:nvPr>
            <p:ph idx="1"/>
          </p:nvPr>
        </p:nvSpPr>
        <p:spPr/>
        <p:txBody>
          <a:bodyPr/>
          <a:lstStyle/>
          <a:p>
            <a:r>
              <a:rPr lang="en-GB" dirty="0" smtClean="0"/>
              <a:t>What do you remember when you see someone for the first time?</a:t>
            </a:r>
          </a:p>
          <a:p>
            <a:r>
              <a:rPr lang="en-GB" dirty="0" smtClean="0"/>
              <a:t>Is the first impression right or wrong?</a:t>
            </a:r>
          </a:p>
          <a:p>
            <a:r>
              <a:rPr lang="en-GB" dirty="0" smtClean="0"/>
              <a:t>Do you ever change your opinion after you get to know the person better?</a:t>
            </a:r>
            <a:endParaRPr lang="en-GB" dirty="0"/>
          </a:p>
        </p:txBody>
      </p:sp>
      <p:pic>
        <p:nvPicPr>
          <p:cNvPr id="4"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6255264"/>
            <a:ext cx="878783" cy="540000"/>
          </a:xfrm>
          <a:prstGeom prst="rect">
            <a:avLst/>
          </a:prstGeom>
        </p:spPr>
      </p:pic>
    </p:spTree>
    <p:extLst>
      <p:ext uri="{BB962C8B-B14F-4D97-AF65-F5344CB8AC3E}">
        <p14:creationId xmlns:p14="http://schemas.microsoft.com/office/powerpoint/2010/main" val="4614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Match the following words with their definitions:</a:t>
            </a:r>
            <a:endParaRPr lang="en-GB" dirty="0"/>
          </a:p>
        </p:txBody>
      </p:sp>
      <p:sp>
        <p:nvSpPr>
          <p:cNvPr id="3" name="Content Placeholder 2"/>
          <p:cNvSpPr>
            <a:spLocks noGrp="1"/>
          </p:cNvSpPr>
          <p:nvPr>
            <p:ph idx="1"/>
          </p:nvPr>
        </p:nvSpPr>
        <p:spPr/>
        <p:txBody>
          <a:bodyPr>
            <a:normAutofit/>
          </a:bodyPr>
          <a:lstStyle/>
          <a:p>
            <a:pPr marL="0" indent="0">
              <a:buNone/>
            </a:pPr>
            <a:r>
              <a:rPr lang="en-GB" sz="2000" dirty="0" smtClean="0"/>
              <a:t>Skinny, stout, unkempt, well-built, droopy moustache, haggard, portly, overweight, chubby cheeks</a:t>
            </a:r>
          </a:p>
          <a:p>
            <a:pPr marL="514350" indent="-514350">
              <a:buAutoNum type="arabicPeriod"/>
            </a:pPr>
            <a:r>
              <a:rPr lang="en-GB" sz="1800" dirty="0" smtClean="0"/>
              <a:t>……carrying too much weight</a:t>
            </a:r>
          </a:p>
          <a:p>
            <a:pPr marL="514350" indent="-514350">
              <a:buAutoNum type="arabicPeriod"/>
            </a:pPr>
            <a:r>
              <a:rPr lang="en-GB" sz="1800" dirty="0" smtClean="0"/>
              <a:t>……untidy, scruffy (usually about hair)</a:t>
            </a:r>
          </a:p>
          <a:p>
            <a:pPr marL="0" indent="0">
              <a:buNone/>
            </a:pPr>
            <a:r>
              <a:rPr lang="en-GB" sz="1800" dirty="0" smtClean="0"/>
              <a:t>3.   ….. Thin in a positive way</a:t>
            </a:r>
          </a:p>
          <a:p>
            <a:pPr marL="0" indent="0">
              <a:buNone/>
            </a:pPr>
            <a:r>
              <a:rPr lang="en-GB" sz="1800" dirty="0" smtClean="0"/>
              <a:t>4.    ……The face looks tired, skin hanging in folds</a:t>
            </a:r>
          </a:p>
          <a:p>
            <a:pPr marL="0" indent="0">
              <a:buNone/>
            </a:pPr>
            <a:r>
              <a:rPr lang="en-GB" sz="1800" dirty="0" smtClean="0"/>
              <a:t>5 </a:t>
            </a:r>
            <a:r>
              <a:rPr lang="en-GB" dirty="0" smtClean="0"/>
              <a:t>…. </a:t>
            </a:r>
            <a:r>
              <a:rPr lang="en-GB" sz="1800" dirty="0" smtClean="0"/>
              <a:t>With a fat stomach and chest, used humorously</a:t>
            </a:r>
            <a:r>
              <a:rPr lang="en-GB" dirty="0" smtClean="0"/>
              <a:t> </a:t>
            </a:r>
            <a:r>
              <a:rPr lang="en-GB" sz="1800" dirty="0" smtClean="0"/>
              <a:t>about men and women</a:t>
            </a:r>
            <a:endParaRPr lang="en-GB" sz="1800" dirty="0"/>
          </a:p>
          <a:p>
            <a:pPr marL="0" indent="0">
              <a:buNone/>
            </a:pPr>
            <a:r>
              <a:rPr lang="en-GB" sz="1800" dirty="0" smtClean="0"/>
              <a:t>6. ………with a quite fat, solid body, used for men and women</a:t>
            </a:r>
          </a:p>
          <a:p>
            <a:pPr marL="0" indent="0">
              <a:buNone/>
            </a:pPr>
            <a:r>
              <a:rPr lang="en-GB" sz="1800" dirty="0" smtClean="0"/>
              <a:t>7. ……….the way you describe somebody who does physical exercise</a:t>
            </a:r>
          </a:p>
          <a:p>
            <a:pPr marL="0" indent="0">
              <a:buNone/>
            </a:pPr>
            <a:r>
              <a:rPr lang="en-GB" sz="1800" dirty="0" smtClean="0"/>
              <a:t>8. ………..long moustache with the sides pointing down</a:t>
            </a:r>
          </a:p>
          <a:p>
            <a:pPr marL="0" indent="0">
              <a:buNone/>
            </a:pPr>
            <a:r>
              <a:rPr lang="en-GB" sz="1800" dirty="0" smtClean="0"/>
              <a:t>9.  ………..cheeks that look fat in a nice way</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6255264"/>
            <a:ext cx="878783" cy="540000"/>
          </a:xfrm>
          <a:prstGeom prst="rect">
            <a:avLst/>
          </a:prstGeom>
        </p:spPr>
      </p:pic>
      <p:pic>
        <p:nvPicPr>
          <p:cNvPr id="5"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796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fade">
                                      <p:cBhvr>
                                        <p:cTn id="77" dur="1000"/>
                                        <p:tgtEl>
                                          <p:spTgt spid="3">
                                            <p:txEl>
                                              <p:pRg st="9" end="9"/>
                                            </p:txEl>
                                          </p:spTgt>
                                        </p:tgtEl>
                                      </p:cBhvr>
                                    </p:animEffect>
                                    <p:anim calcmode="lin" valueType="num">
                                      <p:cBhvr>
                                        <p:cTn id="7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
        <p:nvSpPr>
          <p:cNvPr id="6" name="Rectangle 5"/>
          <p:cNvSpPr/>
          <p:nvPr/>
        </p:nvSpPr>
        <p:spPr>
          <a:xfrm>
            <a:off x="1043608" y="1443841"/>
            <a:ext cx="6768752" cy="4619854"/>
          </a:xfrm>
          <a:prstGeom prst="rect">
            <a:avLst/>
          </a:prstGeom>
        </p:spPr>
        <p:txBody>
          <a:bodyPr wrap="square">
            <a:spAutoFit/>
          </a:bodyPr>
          <a:lstStyle/>
          <a:p>
            <a:pPr>
              <a:lnSpc>
                <a:spcPct val="150000"/>
              </a:lnSpc>
            </a:pPr>
            <a:r>
              <a:rPr lang="en-GB" dirty="0" smtClean="0"/>
              <a:t>1.  </a:t>
            </a:r>
            <a:r>
              <a:rPr lang="en-GB" b="1" u="sng" dirty="0" smtClean="0"/>
              <a:t>Overweight</a:t>
            </a:r>
            <a:r>
              <a:rPr lang="en-GB" dirty="0" smtClean="0"/>
              <a:t>: carrying </a:t>
            </a:r>
            <a:r>
              <a:rPr lang="en-GB" dirty="0"/>
              <a:t>too much weight</a:t>
            </a:r>
          </a:p>
          <a:p>
            <a:pPr>
              <a:lnSpc>
                <a:spcPct val="150000"/>
              </a:lnSpc>
            </a:pPr>
            <a:r>
              <a:rPr lang="en-GB" dirty="0" smtClean="0"/>
              <a:t>2. </a:t>
            </a:r>
            <a:r>
              <a:rPr lang="en-GB" b="1" u="sng" dirty="0" smtClean="0"/>
              <a:t>Unkempt</a:t>
            </a:r>
            <a:r>
              <a:rPr lang="en-GB" dirty="0" smtClean="0"/>
              <a:t>: untidy</a:t>
            </a:r>
            <a:r>
              <a:rPr lang="en-GB" dirty="0"/>
              <a:t>, scruffy (usually about hair)</a:t>
            </a:r>
          </a:p>
          <a:p>
            <a:pPr>
              <a:lnSpc>
                <a:spcPct val="150000"/>
              </a:lnSpc>
            </a:pPr>
            <a:r>
              <a:rPr lang="en-GB" dirty="0" smtClean="0"/>
              <a:t>3.  </a:t>
            </a:r>
            <a:r>
              <a:rPr lang="en-GB" b="1" u="sng" dirty="0" smtClean="0"/>
              <a:t>Skinny</a:t>
            </a:r>
            <a:r>
              <a:rPr lang="en-GB" dirty="0" smtClean="0"/>
              <a:t>: thin </a:t>
            </a:r>
            <a:r>
              <a:rPr lang="en-GB" dirty="0"/>
              <a:t>in a positive way</a:t>
            </a:r>
          </a:p>
          <a:p>
            <a:pPr>
              <a:lnSpc>
                <a:spcPct val="150000"/>
              </a:lnSpc>
            </a:pPr>
            <a:r>
              <a:rPr lang="en-GB" dirty="0"/>
              <a:t>4.  </a:t>
            </a:r>
            <a:r>
              <a:rPr lang="en-GB" b="1" u="sng" dirty="0" smtClean="0"/>
              <a:t>Haggard: </a:t>
            </a:r>
            <a:r>
              <a:rPr lang="en-GB" dirty="0" smtClean="0"/>
              <a:t>the </a:t>
            </a:r>
            <a:r>
              <a:rPr lang="en-GB" dirty="0"/>
              <a:t>face looks tired, skin hanging in folds</a:t>
            </a:r>
          </a:p>
          <a:p>
            <a:pPr>
              <a:lnSpc>
                <a:spcPct val="150000"/>
              </a:lnSpc>
            </a:pPr>
            <a:r>
              <a:rPr lang="en-GB" dirty="0" smtClean="0"/>
              <a:t>5. </a:t>
            </a:r>
            <a:r>
              <a:rPr lang="en-GB" b="1" u="sng" dirty="0"/>
              <a:t>P</a:t>
            </a:r>
            <a:r>
              <a:rPr lang="en-GB" b="1" u="sng" dirty="0" smtClean="0"/>
              <a:t>ortly</a:t>
            </a:r>
            <a:r>
              <a:rPr lang="en-GB" dirty="0" smtClean="0"/>
              <a:t>:  </a:t>
            </a:r>
            <a:r>
              <a:rPr lang="en-GB" dirty="0"/>
              <a:t>With a fat stomach and chest, used humorously</a:t>
            </a:r>
            <a:r>
              <a:rPr lang="en-GB" dirty="0" smtClean="0"/>
              <a:t> </a:t>
            </a:r>
            <a:r>
              <a:rPr lang="en-GB" dirty="0"/>
              <a:t>about men and women</a:t>
            </a:r>
          </a:p>
          <a:p>
            <a:pPr>
              <a:lnSpc>
                <a:spcPct val="150000"/>
              </a:lnSpc>
            </a:pPr>
            <a:r>
              <a:rPr lang="en-GB" dirty="0"/>
              <a:t>6. </a:t>
            </a:r>
            <a:r>
              <a:rPr lang="en-GB" b="1" u="sng" dirty="0"/>
              <a:t>S</a:t>
            </a:r>
            <a:r>
              <a:rPr lang="en-GB" b="1" u="sng" dirty="0" smtClean="0"/>
              <a:t>tout: </a:t>
            </a:r>
            <a:r>
              <a:rPr lang="en-GB" dirty="0" smtClean="0"/>
              <a:t>with </a:t>
            </a:r>
            <a:r>
              <a:rPr lang="en-GB" dirty="0"/>
              <a:t>a quite fat, solid body, used for men and women</a:t>
            </a:r>
          </a:p>
          <a:p>
            <a:pPr>
              <a:lnSpc>
                <a:spcPct val="150000"/>
              </a:lnSpc>
            </a:pPr>
            <a:r>
              <a:rPr lang="en-GB" dirty="0"/>
              <a:t>7. </a:t>
            </a:r>
            <a:r>
              <a:rPr lang="en-GB" b="1" u="sng" dirty="0"/>
              <a:t>W</a:t>
            </a:r>
            <a:r>
              <a:rPr lang="en-GB" b="1" u="sng" dirty="0" smtClean="0"/>
              <a:t>ell-built</a:t>
            </a:r>
            <a:r>
              <a:rPr lang="en-GB" dirty="0" smtClean="0"/>
              <a:t>: the </a:t>
            </a:r>
            <a:r>
              <a:rPr lang="en-GB" dirty="0"/>
              <a:t>way you describe somebody who does physical exercise</a:t>
            </a:r>
          </a:p>
          <a:p>
            <a:pPr>
              <a:lnSpc>
                <a:spcPct val="150000"/>
              </a:lnSpc>
            </a:pPr>
            <a:r>
              <a:rPr lang="en-GB" dirty="0"/>
              <a:t>8. </a:t>
            </a:r>
            <a:r>
              <a:rPr lang="en-GB" b="1" u="sng" dirty="0" smtClean="0"/>
              <a:t>Droopy moustache</a:t>
            </a:r>
            <a:r>
              <a:rPr lang="en-GB" dirty="0" smtClean="0"/>
              <a:t>: long </a:t>
            </a:r>
            <a:r>
              <a:rPr lang="en-GB" dirty="0"/>
              <a:t>moustache with the sides pointing down</a:t>
            </a:r>
          </a:p>
          <a:p>
            <a:pPr>
              <a:lnSpc>
                <a:spcPct val="150000"/>
              </a:lnSpc>
            </a:pPr>
            <a:r>
              <a:rPr lang="en-GB" dirty="0"/>
              <a:t>9.  </a:t>
            </a:r>
            <a:r>
              <a:rPr lang="en-GB" b="1" u="sng" dirty="0" smtClean="0"/>
              <a:t>Chubby cheeks</a:t>
            </a:r>
            <a:r>
              <a:rPr lang="en-GB" dirty="0" smtClean="0"/>
              <a:t>: cheeks </a:t>
            </a:r>
            <a:r>
              <a:rPr lang="en-GB" dirty="0"/>
              <a:t>that look fat in a nice way</a:t>
            </a:r>
          </a:p>
        </p:txBody>
      </p:sp>
    </p:spTree>
    <p:extLst>
      <p:ext uri="{BB962C8B-B14F-4D97-AF65-F5344CB8AC3E}">
        <p14:creationId xmlns:p14="http://schemas.microsoft.com/office/powerpoint/2010/main" val="165177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1000"/>
                                        <p:tgtEl>
                                          <p:spTgt spid="6">
                                            <p:txEl>
                                              <p:pRg st="5" end="5"/>
                                            </p:txEl>
                                          </p:spTgt>
                                        </p:tgtEl>
                                      </p:cBhvr>
                                    </p:animEffect>
                                    <p:anim calcmode="lin" valueType="num">
                                      <p:cBhvr>
                                        <p:cTn id="4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
                                            <p:txEl>
                                              <p:pRg st="6" end="6"/>
                                            </p:txEl>
                                          </p:spTgt>
                                        </p:tgtEl>
                                        <p:attrNameLst>
                                          <p:attrName>style.visibility</p:attrName>
                                        </p:attrNameLst>
                                      </p:cBhvr>
                                      <p:to>
                                        <p:strVal val="visible"/>
                                      </p:to>
                                    </p:set>
                                    <p:animEffect transition="in" filter="fade">
                                      <p:cBhvr>
                                        <p:cTn id="49" dur="1000"/>
                                        <p:tgtEl>
                                          <p:spTgt spid="6">
                                            <p:txEl>
                                              <p:pRg st="6" end="6"/>
                                            </p:txEl>
                                          </p:spTgt>
                                        </p:tgtEl>
                                      </p:cBhvr>
                                    </p:animEffect>
                                    <p:anim calcmode="lin" valueType="num">
                                      <p:cBhvr>
                                        <p:cTn id="50"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
                                            <p:txEl>
                                              <p:pRg st="7" end="7"/>
                                            </p:txEl>
                                          </p:spTgt>
                                        </p:tgtEl>
                                        <p:attrNameLst>
                                          <p:attrName>style.visibility</p:attrName>
                                        </p:attrNameLst>
                                      </p:cBhvr>
                                      <p:to>
                                        <p:strVal val="visible"/>
                                      </p:to>
                                    </p:set>
                                    <p:animEffect transition="in" filter="fade">
                                      <p:cBhvr>
                                        <p:cTn id="56" dur="1000"/>
                                        <p:tgtEl>
                                          <p:spTgt spid="6">
                                            <p:txEl>
                                              <p:pRg st="7" end="7"/>
                                            </p:txEl>
                                          </p:spTgt>
                                        </p:tgtEl>
                                      </p:cBhvr>
                                    </p:animEffect>
                                    <p:anim calcmode="lin" valueType="num">
                                      <p:cBhvr>
                                        <p:cTn id="57"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
                                            <p:txEl>
                                              <p:pRg st="8" end="8"/>
                                            </p:txEl>
                                          </p:spTgt>
                                        </p:tgtEl>
                                        <p:attrNameLst>
                                          <p:attrName>style.visibility</p:attrName>
                                        </p:attrNameLst>
                                      </p:cBhvr>
                                      <p:to>
                                        <p:strVal val="visible"/>
                                      </p:to>
                                    </p:set>
                                    <p:animEffect transition="in" filter="fade">
                                      <p:cBhvr>
                                        <p:cTn id="63" dur="1000"/>
                                        <p:tgtEl>
                                          <p:spTgt spid="6">
                                            <p:txEl>
                                              <p:pRg st="8" end="8"/>
                                            </p:txEl>
                                          </p:spTgt>
                                        </p:tgtEl>
                                      </p:cBhvr>
                                    </p:animEffect>
                                    <p:anim calcmode="lin" valueType="num">
                                      <p:cBhvr>
                                        <p:cTn id="64"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Divide the following adjectives into positive and negative</a:t>
            </a:r>
            <a:endParaRPr lang="en-GB" sz="2800" dirty="0"/>
          </a:p>
        </p:txBody>
      </p:sp>
      <p:sp>
        <p:nvSpPr>
          <p:cNvPr id="3" name="Content Placeholder 2"/>
          <p:cNvSpPr>
            <a:spLocks noGrp="1"/>
          </p:cNvSpPr>
          <p:nvPr>
            <p:ph idx="1"/>
          </p:nvPr>
        </p:nvSpPr>
        <p:spPr/>
        <p:txBody>
          <a:bodyPr/>
          <a:lstStyle/>
          <a:p>
            <a:r>
              <a:rPr lang="en-GB" dirty="0" smtClean="0"/>
              <a:t>Generous, thrifty, extravagant, stingy, workaholic, stubborn, diligent, methodical, sensitive, selfish </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6255264"/>
            <a:ext cx="878783" cy="540000"/>
          </a:xfrm>
          <a:prstGeom prst="rect">
            <a:avLst/>
          </a:prstGeom>
        </p:spPr>
      </p:pic>
      <p:pic>
        <p:nvPicPr>
          <p:cNvPr id="5"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766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b="1" u="sng" dirty="0" smtClean="0"/>
              <a:t>Positive</a:t>
            </a:r>
            <a:r>
              <a:rPr lang="en-GB" dirty="0" smtClean="0"/>
              <a:t>:  generous, thrifty, diligent, methodical, sensitive</a:t>
            </a:r>
          </a:p>
          <a:p>
            <a:r>
              <a:rPr lang="en-GB" b="1" u="sng" dirty="0" smtClean="0"/>
              <a:t>Negative</a:t>
            </a:r>
            <a:r>
              <a:rPr lang="en-GB" dirty="0" smtClean="0"/>
              <a:t>: extravagant, stingy, workaholic, stubborn, selfish</a:t>
            </a:r>
            <a:endParaRPr lang="en-GB" dirty="0"/>
          </a:p>
        </p:txBody>
      </p:sp>
      <p:pic>
        <p:nvPicPr>
          <p:cNvPr id="4"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6255264"/>
            <a:ext cx="878783" cy="540000"/>
          </a:xfrm>
          <a:prstGeom prst="rect">
            <a:avLst/>
          </a:prstGeom>
        </p:spPr>
      </p:pic>
    </p:spTree>
    <p:extLst>
      <p:ext uri="{BB962C8B-B14F-4D97-AF65-F5344CB8AC3E}">
        <p14:creationId xmlns:p14="http://schemas.microsoft.com/office/powerpoint/2010/main" val="1410435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Match the following categories with words below</a:t>
            </a:r>
            <a:endParaRPr lang="en-GB" sz="3200" dirty="0"/>
          </a:p>
        </p:txBody>
      </p:sp>
      <p:sp>
        <p:nvSpPr>
          <p:cNvPr id="3" name="Content Placeholder 2"/>
          <p:cNvSpPr>
            <a:spLocks noGrp="1"/>
          </p:cNvSpPr>
          <p:nvPr>
            <p:ph idx="1"/>
          </p:nvPr>
        </p:nvSpPr>
        <p:spPr/>
        <p:txBody>
          <a:bodyPr/>
          <a:lstStyle/>
          <a:p>
            <a:r>
              <a:rPr lang="en-GB" dirty="0" smtClean="0"/>
              <a:t>Extended, stable, distant, blood, respectable, deprived, loving, close, immediate, dysfunctional,  </a:t>
            </a:r>
          </a:p>
          <a:p>
            <a:pPr marL="0" indent="0">
              <a:buNone/>
            </a:pPr>
            <a:endParaRPr lang="en-GB" dirty="0"/>
          </a:p>
          <a:p>
            <a:pPr marL="0" indent="0">
              <a:buNone/>
            </a:pPr>
            <a:r>
              <a:rPr lang="en-GB" dirty="0" smtClean="0"/>
              <a:t>Family 		 Home 		Relatives</a:t>
            </a:r>
          </a:p>
          <a:p>
            <a:pPr marL="0" indent="0">
              <a:buNone/>
            </a:pPr>
            <a:endParaRPr lang="en-GB" dirty="0"/>
          </a:p>
        </p:txBody>
      </p:sp>
      <p:pic>
        <p:nvPicPr>
          <p:cNvPr id="4"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6255264"/>
            <a:ext cx="878783" cy="540000"/>
          </a:xfrm>
          <a:prstGeom prst="rect">
            <a:avLst/>
          </a:prstGeom>
        </p:spPr>
      </p:pic>
    </p:spTree>
    <p:extLst>
      <p:ext uri="{BB962C8B-B14F-4D97-AF65-F5344CB8AC3E}">
        <p14:creationId xmlns:p14="http://schemas.microsoft.com/office/powerpoint/2010/main" val="4195594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b="1" u="sng" dirty="0" smtClean="0"/>
              <a:t>Family</a:t>
            </a:r>
            <a:r>
              <a:rPr lang="en-GB" dirty="0" smtClean="0"/>
              <a:t>: extended, stable, respectable, deprived, loving, dysfunctional, </a:t>
            </a:r>
          </a:p>
          <a:p>
            <a:r>
              <a:rPr lang="en-GB" b="1" u="sng" dirty="0" smtClean="0"/>
              <a:t>Home</a:t>
            </a:r>
            <a:r>
              <a:rPr lang="en-GB" dirty="0" smtClean="0"/>
              <a:t>: stable, respectable, deprived, dysfunctional</a:t>
            </a:r>
          </a:p>
          <a:p>
            <a:r>
              <a:rPr lang="en-GB" b="1" u="sng" dirty="0" smtClean="0"/>
              <a:t>Relatives</a:t>
            </a:r>
            <a:r>
              <a:rPr lang="en-GB" dirty="0" smtClean="0"/>
              <a:t>: distant, blood, immediate</a:t>
            </a:r>
            <a:endParaRPr lang="en-GB" dirty="0"/>
          </a:p>
        </p:txBody>
      </p:sp>
      <p:pic>
        <p:nvPicPr>
          <p:cNvPr id="4"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6255264"/>
            <a:ext cx="878783" cy="540000"/>
          </a:xfrm>
          <a:prstGeom prst="rect">
            <a:avLst/>
          </a:prstGeom>
        </p:spPr>
      </p:pic>
    </p:spTree>
    <p:extLst>
      <p:ext uri="{BB962C8B-B14F-4D97-AF65-F5344CB8AC3E}">
        <p14:creationId xmlns:p14="http://schemas.microsoft.com/office/powerpoint/2010/main" val="301038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Look at the photo. What is your first impression?</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75802" y="1600200"/>
            <a:ext cx="3392396" cy="4525963"/>
          </a:xfrm>
        </p:spPr>
      </p:pic>
      <p:pic>
        <p:nvPicPr>
          <p:cNvPr id="5" name="Picture 4" descr="https://lh3.googleusercontent.com/Azh6I_-jutdyjkAXZWGzq_vJTq7a2CLi8rIlHWse35S789Jj98UF0xriX0x9MEkvL2B1VbA40EwyuRRd9NfmocAHcGnJAwZvWs7lS081vmCJA73tr3SAgsinOg9hOWQQox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3184" y="5805264"/>
            <a:ext cx="1693700" cy="90000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6164911"/>
            <a:ext cx="877035" cy="540353"/>
          </a:xfrm>
          <a:prstGeom prst="rect">
            <a:avLst/>
          </a:prstGeom>
        </p:spPr>
      </p:pic>
    </p:spTree>
    <p:extLst>
      <p:ext uri="{BB962C8B-B14F-4D97-AF65-F5344CB8AC3E}">
        <p14:creationId xmlns:p14="http://schemas.microsoft.com/office/powerpoint/2010/main" val="359999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675</Words>
  <Application>Microsoft Office PowerPoint</Application>
  <PresentationFormat>Bildschirmpräsentation (4:3)</PresentationFormat>
  <Paragraphs>66</Paragraphs>
  <Slides>16</Slides>
  <Notes>0</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Office Theme</vt:lpstr>
      <vt:lpstr>PowerPoint-Präsentation</vt:lpstr>
      <vt:lpstr>First Time</vt:lpstr>
      <vt:lpstr>Match the following words with their definitions:</vt:lpstr>
      <vt:lpstr>PowerPoint-Präsentation</vt:lpstr>
      <vt:lpstr>Divide the following adjectives into positive and negative</vt:lpstr>
      <vt:lpstr>PowerPoint-Präsentation</vt:lpstr>
      <vt:lpstr>Match the following categories with words below</vt:lpstr>
      <vt:lpstr>PowerPoint-Präsentation</vt:lpstr>
      <vt:lpstr>Look at the photo. What is your first impression?</vt:lpstr>
      <vt:lpstr>Prepare a short description of the man. Describe his face and clothes.</vt:lpstr>
      <vt:lpstr>Put the words in order to form questions</vt:lpstr>
      <vt:lpstr>PowerPoint-Präsentation</vt:lpstr>
      <vt:lpstr>You will be divided into 2 groups: </vt:lpstr>
      <vt:lpstr>PowerPoint-Präsentation</vt:lpstr>
      <vt:lpstr>Homework</vt:lpstr>
      <vt:lpstr>PowerPoint-Präsentation</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Georgeta Bradatan</dc:creator>
  <cp:lastModifiedBy>HSajons</cp:lastModifiedBy>
  <cp:revision>11</cp:revision>
  <dcterms:created xsi:type="dcterms:W3CDTF">2014-05-14T07:48:26Z</dcterms:created>
  <dcterms:modified xsi:type="dcterms:W3CDTF">2014-06-14T22:32:19Z</dcterms:modified>
</cp:coreProperties>
</file>