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63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5C20A6-AC2A-4897-9A7C-E180D950FFC1}" type="datetimeFigureOut">
              <a:rPr lang="en-GB" smtClean="0"/>
              <a:t>22/10/2014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3F0680-0B7F-447B-9CFD-2C8D25252B88}" type="slidenum">
              <a:rPr lang="en-GB" smtClean="0"/>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D3F0680-0B7F-447B-9CFD-2C8D25252B88}" type="slidenum">
              <a:rPr lang="en-GB" smtClean="0"/>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D3F0680-0B7F-447B-9CFD-2C8D25252B88}" type="slidenum">
              <a:rPr lang="en-GB" smtClean="0"/>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D3F0680-0B7F-447B-9CFD-2C8D25252B88}" type="slidenum">
              <a:rPr lang="en-GB" smtClean="0"/>
              <a:t>‹Nr.›</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D3F0680-0B7F-447B-9CFD-2C8D25252B88}" type="slidenum">
              <a:rPr lang="en-GB" smtClean="0"/>
              <a:t>‹Nr.›</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D3F0680-0B7F-447B-9CFD-2C8D25252B88}" type="slidenum">
              <a:rPr lang="en-GB" smtClean="0"/>
              <a:t>‹Nr.›</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8D3F0680-0B7F-447B-9CFD-2C8D25252B88}" type="slidenum">
              <a:rPr lang="en-GB" smtClean="0"/>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D3F0680-0B7F-447B-9CFD-2C8D25252B88}" type="slidenum">
              <a:rPr lang="en-GB" smtClean="0"/>
              <a:t>‹Nr.›</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5C20A6-AC2A-4897-9A7C-E180D950FFC1}" type="datetimeFigureOut">
              <a:rPr lang="en-GB" smtClean="0"/>
              <a:t>22/10/2014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8D3F0680-0B7F-447B-9CFD-2C8D25252B88}" type="slidenum">
              <a:rPr lang="en-GB" smtClean="0"/>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55C20A6-AC2A-4897-9A7C-E180D950FFC1}" type="datetimeFigureOut">
              <a:rPr lang="en-GB" smtClean="0"/>
              <a:t>22/10/2014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D3F0680-0B7F-447B-9CFD-2C8D25252B88}" type="slidenum">
              <a:rPr lang="en-GB" smtClean="0"/>
              <a:t>‹Nr.›</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5C20A6-AC2A-4897-9A7C-E180D950FFC1}" type="datetimeFigureOut">
              <a:rPr lang="en-GB" smtClean="0"/>
              <a:t>22/10/2014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3F0680-0B7F-447B-9CFD-2C8D25252B88}" type="slidenum">
              <a:rPr lang="en-GB" smtClean="0"/>
              <a:t>‹Nr.›</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55C20A6-AC2A-4897-9A7C-E180D950FFC1}" type="datetimeFigureOut">
              <a:rPr lang="en-GB" smtClean="0"/>
              <a:t>22/10/2014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D3F0680-0B7F-447B-9CFD-2C8D25252B88}"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5.jpeg"/><Relationship Id="rId4" Type="http://schemas.openxmlformats.org/officeDocument/2006/relationships/image" Target="../media/image34.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en.wikipedia.org/wiki/Crusaders_Rugby_League" TargetMode="External"/><Relationship Id="rId7" Type="http://schemas.openxmlformats.org/officeDocument/2006/relationships/hyperlink" Target="http://www.visitwales.com/attraction-search/attraction-search-results/attraction-search-details?id=527739&amp;industry=TEA&amp;location=Cardiff&amp;radius=10&amp;filterIds=&amp;city=&amp;price=NaN-NaN&amp;latitude=51.48607&amp;longitude=-3.273696"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10" Type="http://schemas.openxmlformats.org/officeDocument/2006/relationships/image" Target="../media/image5.jpeg"/><Relationship Id="rId4" Type="http://schemas.openxmlformats.org/officeDocument/2006/relationships/hyperlink" Target="http://en.wikipedia.org/wiki/St_David's_Day"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linorbennett.co.uk/" TargetMode="External"/><Relationship Id="rId7"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catrinfinch.com/index.html" TargetMode="Externa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5.jpeg"/><Relationship Id="rId4" Type="http://schemas.openxmlformats.org/officeDocument/2006/relationships/image" Target="../media/image28.gif"/><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 Watermark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0528" y="-1"/>
            <a:ext cx="9144000" cy="6423025"/>
          </a:xfrm>
          <a:prstGeom prst="rect">
            <a:avLst/>
          </a:prstGeom>
          <a:noFill/>
          <a:ln>
            <a:noFill/>
          </a:ln>
        </p:spPr>
      </p:pic>
      <p:sp>
        <p:nvSpPr>
          <p:cNvPr id="4" name="TextBox 3"/>
          <p:cNvSpPr txBox="1"/>
          <p:nvPr/>
        </p:nvSpPr>
        <p:spPr>
          <a:xfrm>
            <a:off x="611560" y="1052736"/>
            <a:ext cx="7158167" cy="2769989"/>
          </a:xfrm>
          <a:prstGeom prst="rect">
            <a:avLst/>
          </a:prstGeom>
          <a:noFill/>
        </p:spPr>
        <p:txBody>
          <a:bodyPr wrap="square" rtlCol="0">
            <a:spAutoFit/>
          </a:bodyPr>
          <a:lstStyle/>
          <a:p>
            <a:r>
              <a:rPr lang="en-GB" sz="3600" dirty="0" smtClean="0"/>
              <a:t>Welcome to WE Bridge International</a:t>
            </a:r>
          </a:p>
          <a:p>
            <a:endParaRPr lang="en-GB" sz="3600" dirty="0"/>
          </a:p>
          <a:p>
            <a:endParaRPr lang="en-GB" dirty="0" smtClean="0"/>
          </a:p>
          <a:p>
            <a:r>
              <a:rPr lang="en-GB" dirty="0" smtClean="0"/>
              <a:t>	</a:t>
            </a:r>
            <a:r>
              <a:rPr lang="en-GB" sz="2800" dirty="0" smtClean="0"/>
              <a:t>The  4</a:t>
            </a:r>
            <a:r>
              <a:rPr lang="en-GB" sz="2800" baseline="30000" dirty="0" smtClean="0"/>
              <a:t>th</a:t>
            </a:r>
            <a:r>
              <a:rPr lang="en-GB" sz="2800" dirty="0" smtClean="0"/>
              <a:t> Partners’ Meeting      </a:t>
            </a:r>
          </a:p>
          <a:p>
            <a:r>
              <a:rPr lang="en-GB" sz="2800" dirty="0"/>
              <a:t>	</a:t>
            </a:r>
            <a:r>
              <a:rPr lang="en-GB" sz="2800" dirty="0" smtClean="0"/>
              <a:t>	Cardiff, Wales</a:t>
            </a:r>
          </a:p>
          <a:p>
            <a:r>
              <a:rPr lang="en-GB" sz="2800" dirty="0" smtClean="0"/>
              <a:t>	9</a:t>
            </a:r>
            <a:r>
              <a:rPr lang="en-GB" sz="2800" baseline="30000" dirty="0" smtClean="0"/>
              <a:t>th</a:t>
            </a:r>
            <a:r>
              <a:rPr lang="en-GB" sz="2800" dirty="0" smtClean="0"/>
              <a:t> -11</a:t>
            </a:r>
            <a:r>
              <a:rPr lang="en-GB" sz="2800" baseline="30000" dirty="0" smtClean="0"/>
              <a:t>th</a:t>
            </a:r>
            <a:r>
              <a:rPr lang="en-GB" sz="2800" dirty="0" smtClean="0"/>
              <a:t> of October 2014</a:t>
            </a:r>
            <a:endParaRPr lang="en-GB" sz="2800" dirty="0"/>
          </a:p>
        </p:txBody>
      </p:sp>
      <p:pic>
        <p:nvPicPr>
          <p:cNvPr id="5" name="Picture 4" descr="C:\Users\Georgeta Bradatan\Documents\EU programmes\VIP\VIP_logo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45" y="6066790"/>
            <a:ext cx="1172210" cy="719455"/>
          </a:xfrm>
          <a:prstGeom prst="rect">
            <a:avLst/>
          </a:prstGeom>
          <a:noFill/>
          <a:ln>
            <a:noFill/>
          </a:ln>
        </p:spPr>
      </p:pic>
      <p:pic>
        <p:nvPicPr>
          <p:cNvPr id="6" name="Picture 5" descr="C:\Users\Georgeta Bradatan\Documents\EU programmes\VIP\EU_flag_LLP_EN-01 (3)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7" name="Picture 6" descr="WeBridge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23798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latvia.lv/sites/default/files/imagecache/layout_left_image/field_layout_image/lv_gerboni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2304000" cy="1728000"/>
          </a:xfrm>
          <a:prstGeom prst="rect">
            <a:avLst/>
          </a:prstGeom>
          <a:noFill/>
          <a:ln>
            <a:noFill/>
          </a:ln>
        </p:spPr>
      </p:pic>
      <p:sp>
        <p:nvSpPr>
          <p:cNvPr id="2" name="Title 1"/>
          <p:cNvSpPr>
            <a:spLocks noGrp="1"/>
          </p:cNvSpPr>
          <p:nvPr>
            <p:ph type="title"/>
          </p:nvPr>
        </p:nvSpPr>
        <p:spPr/>
        <p:txBody>
          <a:bodyPr/>
          <a:lstStyle/>
          <a:p>
            <a:r>
              <a:rPr lang="en-GB" b="1" dirty="0" smtClean="0"/>
              <a:t>                      LATVIA </a:t>
            </a:r>
            <a:endParaRPr lang="en-GB" dirty="0"/>
          </a:p>
        </p:txBody>
      </p:sp>
      <p:pic>
        <p:nvPicPr>
          <p:cNvPr id="5" name="Picture 4" descr="http://www.latvia.lv/sites/default/files/imagecache/layout_left_image/dzintars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060848"/>
            <a:ext cx="1257935" cy="683895"/>
          </a:xfrm>
          <a:prstGeom prst="rect">
            <a:avLst/>
          </a:prstGeom>
          <a:noFill/>
          <a:ln>
            <a:noFill/>
          </a:ln>
        </p:spPr>
      </p:pic>
      <p:pic>
        <p:nvPicPr>
          <p:cNvPr id="6" name="Picture 5" descr="http://www.latvia.lv/sites/default/files/imagecache/layout_left_image/daisy.jpg"/>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881620"/>
            <a:ext cx="788670" cy="971550"/>
          </a:xfrm>
          <a:prstGeom prst="rect">
            <a:avLst/>
          </a:prstGeom>
          <a:noFill/>
          <a:ln>
            <a:noFill/>
          </a:ln>
        </p:spPr>
      </p:pic>
      <p:sp>
        <p:nvSpPr>
          <p:cNvPr id="7" name="Rectangle 6"/>
          <p:cNvSpPr/>
          <p:nvPr/>
        </p:nvSpPr>
        <p:spPr>
          <a:xfrm>
            <a:off x="3779912" y="3244334"/>
            <a:ext cx="2107512" cy="646331"/>
          </a:xfrm>
          <a:prstGeom prst="rect">
            <a:avLst/>
          </a:prstGeom>
        </p:spPr>
        <p:txBody>
          <a:bodyPr wrap="square">
            <a:spAutoFit/>
          </a:bodyPr>
          <a:lstStyle/>
          <a:p>
            <a:r>
              <a:rPr lang="en-GB" sz="3600" b="1" dirty="0"/>
              <a:t>POLAND</a:t>
            </a:r>
            <a:endParaRPr lang="en-GB" sz="3600" dirty="0"/>
          </a:p>
        </p:txBody>
      </p:sp>
      <p:pic>
        <p:nvPicPr>
          <p:cNvPr id="8" name="Picture 7" descr="http://upload.wikimedia.org/wikipedia/commons/thumb/c/c9/Herb_Polski.svg/100px-Herb_Polski.svg.png"/>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581128"/>
            <a:ext cx="954405" cy="1125220"/>
          </a:xfrm>
          <a:prstGeom prst="rect">
            <a:avLst/>
          </a:prstGeom>
          <a:noFill/>
          <a:ln>
            <a:noFill/>
          </a:ln>
        </p:spPr>
      </p:pic>
      <p:pic>
        <p:nvPicPr>
          <p:cNvPr id="9" name="Picture 8" descr="http://upload.wikimedia.org/wikipedia/en/thumb/e/ed/Matka_Boska_lichenska.jpg/200px-Matka_Boska_lichenska.jpg"/>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581128"/>
            <a:ext cx="1097280" cy="1439545"/>
          </a:xfrm>
          <a:prstGeom prst="rect">
            <a:avLst/>
          </a:prstGeom>
          <a:noFill/>
          <a:ln>
            <a:noFill/>
          </a:ln>
        </p:spPr>
      </p:pic>
      <p:pic>
        <p:nvPicPr>
          <p:cNvPr id="10" name="Picture 9" descr="http://www.um.lublin.eu/en/common/images/public/themeUM/img/herb.jpg"/>
          <p:cNvPicPr/>
          <p:nvPr/>
        </p:nvPicPr>
        <p:blipFill>
          <a:blip r:embed="rId7">
            <a:extLst>
              <a:ext uri="{28A0092B-C50C-407E-A947-70E740481C1C}">
                <a14:useLocalDpi xmlns:a14="http://schemas.microsoft.com/office/drawing/2010/main" val="0"/>
              </a:ext>
            </a:extLst>
          </a:blip>
          <a:srcRect/>
          <a:stretch>
            <a:fillRect/>
          </a:stretch>
        </p:blipFill>
        <p:spPr bwMode="auto">
          <a:xfrm>
            <a:off x="6732238" y="4547282"/>
            <a:ext cx="1080000" cy="1260000"/>
          </a:xfrm>
          <a:prstGeom prst="rect">
            <a:avLst/>
          </a:prstGeom>
          <a:noFill/>
          <a:ln>
            <a:noFill/>
          </a:ln>
        </p:spPr>
      </p:pic>
      <p:pic>
        <p:nvPicPr>
          <p:cNvPr id="11" name="Picture 10" descr="C:\Users\Georgeta Bradatan\Documents\EU programmes\VIP\VIP_logo (3).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13424"/>
            <a:ext cx="1172210" cy="719455"/>
          </a:xfrm>
          <a:prstGeom prst="rect">
            <a:avLst/>
          </a:prstGeom>
          <a:noFill/>
          <a:ln>
            <a:noFill/>
          </a:ln>
        </p:spPr>
      </p:pic>
      <p:pic>
        <p:nvPicPr>
          <p:cNvPr id="12" name="Picture 11" descr="C:\Users\Georgeta Bradatan\Documents\EU programmes\VIP\EU_flag_LLP_EN-01 (3) (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3" name="Picture 12" descr="WeBridge Log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559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3/3b/Coat_of_Arms_of_Asturias.svg/320px-Coat_of_Arms_of_Asturias.svg.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844824"/>
            <a:ext cx="802217" cy="1475580"/>
          </a:xfrm>
          <a:prstGeom prst="rect">
            <a:avLst/>
          </a:prstGeom>
          <a:noFill/>
          <a:ln>
            <a:noFill/>
          </a:ln>
        </p:spPr>
      </p:pic>
      <p:sp>
        <p:nvSpPr>
          <p:cNvPr id="2" name="Title 1"/>
          <p:cNvSpPr>
            <a:spLocks noGrp="1"/>
          </p:cNvSpPr>
          <p:nvPr>
            <p:ph type="title"/>
          </p:nvPr>
        </p:nvSpPr>
        <p:spPr/>
        <p:txBody>
          <a:bodyPr/>
          <a:lstStyle/>
          <a:p>
            <a:r>
              <a:rPr lang="en-GB" b="1" dirty="0" smtClean="0"/>
              <a:t>               SPAIN </a:t>
            </a:r>
            <a:endParaRPr lang="en-GB" dirty="0"/>
          </a:p>
        </p:txBody>
      </p:sp>
      <p:pic>
        <p:nvPicPr>
          <p:cNvPr id="5" name="Picture 4" descr="http://upload.wikimedia.org/wikipedia/commons/thumb/3/3e/Flag_of_Asturias.svg/250px-Flag_of_Asturias.svg.png"/>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420888"/>
            <a:ext cx="1131570" cy="755650"/>
          </a:xfrm>
          <a:prstGeom prst="rect">
            <a:avLst/>
          </a:prstGeom>
          <a:noFill/>
          <a:ln>
            <a:noFill/>
          </a:ln>
        </p:spPr>
      </p:pic>
      <p:pic>
        <p:nvPicPr>
          <p:cNvPr id="6" name="Picture 5" descr="Sidra Asturiana - Asturian Cider - (c) 2007 Lisa Sierra Licensed to About.com"/>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276872"/>
            <a:ext cx="1111885" cy="1331595"/>
          </a:xfrm>
          <a:prstGeom prst="rect">
            <a:avLst/>
          </a:prstGeom>
          <a:noFill/>
          <a:ln>
            <a:noFill/>
          </a:ln>
        </p:spPr>
      </p:pic>
      <p:pic>
        <p:nvPicPr>
          <p:cNvPr id="7" name="Picture 6" descr="C:\Users\Georgeta Bradatan\Documents\EU programmes\VIP\VIP_logo (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66790"/>
            <a:ext cx="1172210" cy="719455"/>
          </a:xfrm>
          <a:prstGeom prst="rect">
            <a:avLst/>
          </a:prstGeom>
          <a:noFill/>
          <a:ln>
            <a:noFill/>
          </a:ln>
        </p:spPr>
      </p:pic>
      <p:pic>
        <p:nvPicPr>
          <p:cNvPr id="8" name="Picture 7" descr="C:\Users\Georgeta Bradatan\Documents\EU programmes\VIP\EU_flag_LLP_EN-01 (3) (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9" name="Picture 8" descr="WeBridge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297086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r>
              <a:rPr lang="en-GB" dirty="0" smtClean="0"/>
              <a:t>Draw the symbol/explain what it is</a:t>
            </a:r>
          </a:p>
          <a:p>
            <a:r>
              <a:rPr lang="en-GB" dirty="0" smtClean="0"/>
              <a:t>Tell the other groups why you have chosen this symbol and  why you think it is representative for your country.</a:t>
            </a:r>
            <a:endParaRPr lang="en-GB" dirty="0"/>
          </a:p>
        </p:txBody>
      </p:sp>
      <p:sp>
        <p:nvSpPr>
          <p:cNvPr id="2" name="Title 1"/>
          <p:cNvSpPr>
            <a:spLocks noGrp="1"/>
          </p:cNvSpPr>
          <p:nvPr>
            <p:ph type="title"/>
          </p:nvPr>
        </p:nvSpPr>
        <p:spPr/>
        <p:txBody>
          <a:bodyPr>
            <a:normAutofit fontScale="90000"/>
          </a:bodyPr>
          <a:lstStyle/>
          <a:p>
            <a:r>
              <a:rPr lang="en-GB" dirty="0" smtClean="0"/>
              <a:t>In your groups create a new symbol you would like your country to have</a:t>
            </a:r>
            <a:endParaRPr lang="en-GB" dirty="0"/>
          </a:p>
        </p:txBody>
      </p:sp>
      <p:pic>
        <p:nvPicPr>
          <p:cNvPr id="4" name="Picture 3" descr="C:\Users\Georgeta Bradatan\Documents\EU programmes\VIP\VIP_logo (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138545"/>
            <a:ext cx="1172210" cy="719455"/>
          </a:xfrm>
          <a:prstGeom prst="rect">
            <a:avLst/>
          </a:prstGeom>
          <a:noFill/>
          <a:ln>
            <a:noFill/>
          </a:ln>
        </p:spPr>
      </p:pic>
      <p:pic>
        <p:nvPicPr>
          <p:cNvPr id="5" name="Picture 4" descr="C:\Users\Georgeta Bradatan\Documents\EU programmes\VIP\EU_flag_LLP_EN-01 (3)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6" name="Picture 5" descr="WeBridge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256643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 Watermark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0528" y="-1"/>
            <a:ext cx="9144000" cy="6423025"/>
          </a:xfrm>
          <a:prstGeom prst="rect">
            <a:avLst/>
          </a:prstGeom>
          <a:noFill/>
          <a:ln>
            <a:noFill/>
          </a:ln>
        </p:spPr>
      </p:pic>
      <p:sp>
        <p:nvSpPr>
          <p:cNvPr id="4" name="TextBox 3"/>
          <p:cNvSpPr txBox="1"/>
          <p:nvPr/>
        </p:nvSpPr>
        <p:spPr>
          <a:xfrm>
            <a:off x="611560" y="1052736"/>
            <a:ext cx="7158167" cy="2215991"/>
          </a:xfrm>
          <a:prstGeom prst="rect">
            <a:avLst/>
          </a:prstGeom>
          <a:noFill/>
        </p:spPr>
        <p:txBody>
          <a:bodyPr wrap="square" rtlCol="0">
            <a:spAutoFit/>
          </a:bodyPr>
          <a:lstStyle/>
          <a:p>
            <a:r>
              <a:rPr lang="en-GB" sz="3600" dirty="0" smtClean="0"/>
              <a:t>		Thank you </a:t>
            </a:r>
            <a:endParaRPr lang="en-GB" sz="3600" dirty="0"/>
          </a:p>
          <a:p>
            <a:endParaRPr lang="en-GB" dirty="0" smtClean="0"/>
          </a:p>
          <a:p>
            <a:r>
              <a:rPr lang="en-GB" dirty="0" smtClean="0"/>
              <a:t>	</a:t>
            </a:r>
            <a:r>
              <a:rPr lang="en-GB" sz="2800" dirty="0" smtClean="0"/>
              <a:t>The  4</a:t>
            </a:r>
            <a:r>
              <a:rPr lang="en-GB" sz="2800" baseline="30000" dirty="0" smtClean="0"/>
              <a:t>th</a:t>
            </a:r>
            <a:r>
              <a:rPr lang="en-GB" sz="2800" dirty="0" smtClean="0"/>
              <a:t> Partners’ Meeting      </a:t>
            </a:r>
          </a:p>
          <a:p>
            <a:r>
              <a:rPr lang="en-GB" sz="2800" dirty="0"/>
              <a:t>	</a:t>
            </a:r>
            <a:r>
              <a:rPr lang="en-GB" sz="2800" dirty="0" smtClean="0"/>
              <a:t>	Cardiff, Wales</a:t>
            </a:r>
          </a:p>
          <a:p>
            <a:r>
              <a:rPr lang="en-GB" sz="2800" dirty="0" smtClean="0"/>
              <a:t>	9</a:t>
            </a:r>
            <a:r>
              <a:rPr lang="en-GB" sz="2800" baseline="30000" dirty="0" smtClean="0"/>
              <a:t>th</a:t>
            </a:r>
            <a:r>
              <a:rPr lang="en-GB" sz="2800" dirty="0" smtClean="0"/>
              <a:t> -11</a:t>
            </a:r>
            <a:r>
              <a:rPr lang="en-GB" sz="2800" baseline="30000" dirty="0" smtClean="0"/>
              <a:t>th</a:t>
            </a:r>
            <a:r>
              <a:rPr lang="en-GB" sz="2800" dirty="0" smtClean="0"/>
              <a:t> of October 2014</a:t>
            </a:r>
            <a:endParaRPr lang="en-GB" sz="2800" dirty="0"/>
          </a:p>
        </p:txBody>
      </p:sp>
      <p:pic>
        <p:nvPicPr>
          <p:cNvPr id="5" name="Picture 4" descr="C:\Users\Georgeta Bradatan\Documents\EU programmes\VIP\VIP_logo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45" y="6066790"/>
            <a:ext cx="1172210" cy="719455"/>
          </a:xfrm>
          <a:prstGeom prst="rect">
            <a:avLst/>
          </a:prstGeom>
          <a:noFill/>
          <a:ln>
            <a:noFill/>
          </a:ln>
        </p:spPr>
      </p:pic>
      <p:pic>
        <p:nvPicPr>
          <p:cNvPr id="6" name="Picture 5" descr="C:\Users\Georgeta Bradatan\Documents\EU programmes\VIP\EU_flag_LLP_EN-01 (3)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7" name="Picture 6" descr="WeBridge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3880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 Watermark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0528" y="-1"/>
            <a:ext cx="9144000" cy="6423025"/>
          </a:xfrm>
          <a:prstGeom prst="rect">
            <a:avLst/>
          </a:prstGeom>
          <a:noFill/>
          <a:ln>
            <a:noFill/>
          </a:ln>
        </p:spPr>
      </p:pic>
      <p:sp>
        <p:nvSpPr>
          <p:cNvPr id="4" name="TextBox 3"/>
          <p:cNvSpPr txBox="1"/>
          <p:nvPr/>
        </p:nvSpPr>
        <p:spPr>
          <a:xfrm>
            <a:off x="611560" y="1052736"/>
            <a:ext cx="7158167" cy="3416320"/>
          </a:xfrm>
          <a:prstGeom prst="rect">
            <a:avLst/>
          </a:prstGeom>
          <a:noFill/>
        </p:spPr>
        <p:txBody>
          <a:bodyPr wrap="square" rtlCol="0">
            <a:spAutoFit/>
          </a:bodyPr>
          <a:lstStyle/>
          <a:p>
            <a:r>
              <a:rPr lang="en-GB" sz="3600" dirty="0" smtClean="0"/>
              <a:t>West- East Bridge</a:t>
            </a:r>
          </a:p>
          <a:p>
            <a:endParaRPr lang="en-GB" sz="3600" dirty="0"/>
          </a:p>
          <a:p>
            <a:r>
              <a:rPr lang="en-GB" sz="3600" dirty="0" smtClean="0"/>
              <a:t>Bridging Business, Language and Cultures</a:t>
            </a:r>
          </a:p>
          <a:p>
            <a:endParaRPr lang="en-GB" sz="3600" dirty="0"/>
          </a:p>
          <a:p>
            <a:endParaRPr lang="en-GB" dirty="0" smtClean="0"/>
          </a:p>
          <a:p>
            <a:r>
              <a:rPr lang="en-GB" dirty="0" smtClean="0"/>
              <a:t>	</a:t>
            </a:r>
            <a:endParaRPr lang="en-GB" sz="2800" dirty="0"/>
          </a:p>
        </p:txBody>
      </p:sp>
      <p:pic>
        <p:nvPicPr>
          <p:cNvPr id="5" name="Picture 4" descr="C:\Users\Georgeta Bradatan\Documents\EU programmes\VIP\VIP_logo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45" y="6066790"/>
            <a:ext cx="1172210" cy="719455"/>
          </a:xfrm>
          <a:prstGeom prst="rect">
            <a:avLst/>
          </a:prstGeom>
          <a:noFill/>
          <a:ln>
            <a:noFill/>
          </a:ln>
        </p:spPr>
      </p:pic>
      <p:pic>
        <p:nvPicPr>
          <p:cNvPr id="6" name="Picture 5" descr="C:\Users\Georgeta Bradatan\Documents\EU programmes\VIP\EU_flag_LLP_EN-01 (3)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7" name="Picture 6" descr="WeBridge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8179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 Watermark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80528" y="-1"/>
            <a:ext cx="9144000" cy="6423025"/>
          </a:xfrm>
          <a:prstGeom prst="rect">
            <a:avLst/>
          </a:prstGeom>
          <a:noFill/>
          <a:ln>
            <a:noFill/>
          </a:ln>
        </p:spPr>
      </p:pic>
      <p:sp>
        <p:nvSpPr>
          <p:cNvPr id="4" name="TextBox 3"/>
          <p:cNvSpPr txBox="1"/>
          <p:nvPr/>
        </p:nvSpPr>
        <p:spPr>
          <a:xfrm>
            <a:off x="611560" y="1052736"/>
            <a:ext cx="7158167" cy="2862322"/>
          </a:xfrm>
          <a:prstGeom prst="rect">
            <a:avLst/>
          </a:prstGeom>
          <a:noFill/>
        </p:spPr>
        <p:txBody>
          <a:bodyPr wrap="square" rtlCol="0">
            <a:spAutoFit/>
          </a:bodyPr>
          <a:lstStyle/>
          <a:p>
            <a:r>
              <a:rPr lang="en-GB" dirty="0" smtClean="0"/>
              <a:t>Symbols:</a:t>
            </a:r>
          </a:p>
          <a:p>
            <a:endParaRPr lang="en-GB" dirty="0" smtClean="0"/>
          </a:p>
          <a:p>
            <a:pPr marL="285750" indent="-285750">
              <a:buFont typeface="Arial" charset="0"/>
              <a:buChar char="•"/>
            </a:pPr>
            <a:r>
              <a:rPr lang="en-GB" dirty="0" smtClean="0"/>
              <a:t>an </a:t>
            </a:r>
            <a:r>
              <a:rPr lang="en-GB" dirty="0"/>
              <a:t>action, object, event, etc., that expresses or represents a particular idea or </a:t>
            </a:r>
            <a:r>
              <a:rPr lang="en-GB" dirty="0" smtClean="0"/>
              <a:t>quality</a:t>
            </a:r>
          </a:p>
          <a:p>
            <a:pPr marL="285750" indent="-285750">
              <a:buFont typeface="Arial" charset="0"/>
              <a:buChar char="•"/>
            </a:pPr>
            <a:r>
              <a:rPr lang="en-GB" dirty="0"/>
              <a:t>a letter, group of letters, character, or </a:t>
            </a:r>
            <a:r>
              <a:rPr lang="en-GB" b="1" u="sng" dirty="0"/>
              <a:t>picture </a:t>
            </a:r>
            <a:r>
              <a:rPr lang="en-GB" dirty="0"/>
              <a:t>that is used instead of a word or group of </a:t>
            </a:r>
            <a:r>
              <a:rPr lang="en-GB" dirty="0" smtClean="0"/>
              <a:t>words</a:t>
            </a:r>
          </a:p>
          <a:p>
            <a:r>
              <a:rPr lang="en-GB" dirty="0" smtClean="0"/>
              <a:t>(Webster dictionary)</a:t>
            </a:r>
          </a:p>
          <a:p>
            <a:endParaRPr lang="en-GB" dirty="0"/>
          </a:p>
          <a:p>
            <a:endParaRPr lang="en-GB" dirty="0" smtClean="0"/>
          </a:p>
          <a:p>
            <a:r>
              <a:rPr lang="en-GB" dirty="0" smtClean="0"/>
              <a:t> </a:t>
            </a:r>
            <a:endParaRPr lang="en-GB" sz="2800" dirty="0"/>
          </a:p>
        </p:txBody>
      </p:sp>
      <p:pic>
        <p:nvPicPr>
          <p:cNvPr id="5" name="Picture 4" descr="C:\Users\Georgeta Bradatan\Documents\EU programmes\VIP\VIP_logo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45" y="6138545"/>
            <a:ext cx="1172210" cy="719455"/>
          </a:xfrm>
          <a:prstGeom prst="rect">
            <a:avLst/>
          </a:prstGeom>
          <a:noFill/>
          <a:ln>
            <a:noFill/>
          </a:ln>
        </p:spPr>
      </p:pic>
      <p:pic>
        <p:nvPicPr>
          <p:cNvPr id="6" name="Picture 5" descr="C:\Users\Georgeta Bradatan\Documents\EU programmes\VIP\EU_flag_LLP_EN-01 (3)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7" name="Picture 6" descr="WeBridge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2834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Wales 		 </a:t>
            </a:r>
            <a:r>
              <a:rPr lang="en-GB" dirty="0" smtClean="0"/>
              <a:t>  </a:t>
            </a:r>
            <a:r>
              <a:rPr lang="en-GB" dirty="0"/>
              <a:t>		 	</a:t>
            </a:r>
            <a:r>
              <a:rPr lang="en-GB" dirty="0" smtClean="0"/>
              <a:t>  </a:t>
            </a:r>
            <a:r>
              <a:rPr lang="en-GB" dirty="0"/>
              <a:t>		 </a:t>
            </a:r>
          </a:p>
          <a:p>
            <a:pPr marL="0" indent="0">
              <a:buNone/>
            </a:pPr>
            <a:r>
              <a:rPr lang="en-GB" dirty="0"/>
              <a:t> </a:t>
            </a:r>
            <a:endParaRPr lang="en-GB" dirty="0" smtClean="0"/>
          </a:p>
          <a:p>
            <a:pPr marL="0" indent="0">
              <a:buNone/>
            </a:pPr>
            <a:endParaRPr lang="en-GB" dirty="0"/>
          </a:p>
          <a:p>
            <a:r>
              <a:rPr lang="en-GB" dirty="0"/>
              <a:t>England           	                			       </a:t>
            </a:r>
          </a:p>
          <a:p>
            <a:pPr marL="0" indent="0">
              <a:buNone/>
            </a:pPr>
            <a:r>
              <a:rPr lang="en-GB" dirty="0"/>
              <a:t> </a:t>
            </a:r>
          </a:p>
          <a:p>
            <a:r>
              <a:rPr lang="en-GB" dirty="0"/>
              <a:t>Scotland                             </a:t>
            </a:r>
            <a:r>
              <a:rPr lang="en-GB" dirty="0" smtClean="0"/>
              <a:t>                                                   </a:t>
            </a:r>
            <a:endParaRPr lang="en-GB" dirty="0"/>
          </a:p>
          <a:p>
            <a:pPr marL="0" indent="0">
              <a:buNone/>
            </a:pPr>
            <a:endParaRPr lang="en-GB" dirty="0" smtClean="0"/>
          </a:p>
          <a:p>
            <a:pPr marL="0" indent="0">
              <a:buNone/>
            </a:pPr>
            <a:endParaRPr lang="en-GB" dirty="0"/>
          </a:p>
          <a:p>
            <a:r>
              <a:rPr lang="en-GB" dirty="0"/>
              <a:t>Ireland	 		  				 </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Which of these symbols does not belong to the country?</a:t>
            </a:r>
            <a:endParaRPr lang="en-GB" dirty="0"/>
          </a:p>
        </p:txBody>
      </p:sp>
      <p:pic>
        <p:nvPicPr>
          <p:cNvPr id="4" name="Picture 3" descr="National Flower: Lee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72816"/>
            <a:ext cx="262890" cy="395605"/>
          </a:xfrm>
          <a:prstGeom prst="rect">
            <a:avLst/>
          </a:prstGeom>
          <a:noFill/>
          <a:ln>
            <a:noFill/>
          </a:ln>
        </p:spPr>
      </p:pic>
      <p:pic>
        <p:nvPicPr>
          <p:cNvPr id="5" name="Picture 4" descr="National Animal: Red Dragon"/>
          <p:cNvPicPr/>
          <p:nvPr/>
        </p:nvPicPr>
        <p:blipFill>
          <a:blip r:embed="rId3">
            <a:extLst>
              <a:ext uri="{28A0092B-C50C-407E-A947-70E740481C1C}">
                <a14:useLocalDpi xmlns:a14="http://schemas.microsoft.com/office/drawing/2010/main" val="0"/>
              </a:ext>
            </a:extLst>
          </a:blip>
          <a:srcRect/>
          <a:stretch>
            <a:fillRect/>
          </a:stretch>
        </p:blipFill>
        <p:spPr bwMode="auto">
          <a:xfrm>
            <a:off x="3899534" y="1700743"/>
            <a:ext cx="672465" cy="539750"/>
          </a:xfrm>
          <a:prstGeom prst="rect">
            <a:avLst/>
          </a:prstGeom>
          <a:noFill/>
          <a:ln>
            <a:noFill/>
          </a:ln>
        </p:spPr>
      </p:pic>
      <p:pic>
        <p:nvPicPr>
          <p:cNvPr id="6" name="Picture 5" descr="https://encrypted-tbn0.gstatic.com/images?q=tbn:ANd9GcQr8YHl4GanLkw_HlbD1NsCl6nPPwtao-uwHrRDLnX14288ChhdC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665789"/>
            <a:ext cx="836930" cy="467995"/>
          </a:xfrm>
          <a:prstGeom prst="rect">
            <a:avLst/>
          </a:prstGeom>
          <a:noFill/>
          <a:ln>
            <a:noFill/>
          </a:ln>
        </p:spPr>
      </p:pic>
      <p:pic>
        <p:nvPicPr>
          <p:cNvPr id="7" name="Picture 6" descr="https://encrypted-tbn0.gstatic.com/images?q=tbn:ANd9GcTthR3MoF0VtcO12i9LdJesPgz-z9DhDehV36_tOC9vpSsd5FK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184" y="2699919"/>
            <a:ext cx="760095" cy="503555"/>
          </a:xfrm>
          <a:prstGeom prst="rect">
            <a:avLst/>
          </a:prstGeom>
          <a:noFill/>
          <a:ln>
            <a:noFill/>
          </a:ln>
        </p:spPr>
      </p:pic>
      <p:pic>
        <p:nvPicPr>
          <p:cNvPr id="8" name="Picture 7" descr="National Animal: Lion"/>
          <p:cNvPicPr/>
          <p:nvPr/>
        </p:nvPicPr>
        <p:blipFill>
          <a:blip r:embed="rId6">
            <a:extLst>
              <a:ext uri="{28A0092B-C50C-407E-A947-70E740481C1C}">
                <a14:useLocalDpi xmlns:a14="http://schemas.microsoft.com/office/drawing/2010/main" val="0"/>
              </a:ext>
            </a:extLst>
          </a:blip>
          <a:srcRect/>
          <a:stretch>
            <a:fillRect/>
          </a:stretch>
        </p:blipFill>
        <p:spPr bwMode="auto">
          <a:xfrm>
            <a:off x="4235766" y="2627846"/>
            <a:ext cx="438150" cy="647700"/>
          </a:xfrm>
          <a:prstGeom prst="rect">
            <a:avLst/>
          </a:prstGeom>
          <a:noFill/>
          <a:ln>
            <a:noFill/>
          </a:ln>
        </p:spPr>
      </p:pic>
      <p:pic>
        <p:nvPicPr>
          <p:cNvPr id="9" name="Picture 8" descr="https://encrypted-tbn1.gstatic.com/images?q=tbn:ANd9GcSj6-gI2TkwHZ0NmAZwxVhGGZXCWsHMdiINzbU7ibEXZY1aJ6CTs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0085" y="2627846"/>
            <a:ext cx="565150" cy="575945"/>
          </a:xfrm>
          <a:prstGeom prst="rect">
            <a:avLst/>
          </a:prstGeom>
          <a:noFill/>
          <a:ln>
            <a:noFill/>
          </a:ln>
        </p:spPr>
      </p:pic>
      <p:pic>
        <p:nvPicPr>
          <p:cNvPr id="10" name="Picture 9" descr="National Flower: Thistl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1747" y="4077072"/>
            <a:ext cx="359410" cy="359410"/>
          </a:xfrm>
          <a:prstGeom prst="rect">
            <a:avLst/>
          </a:prstGeom>
          <a:noFill/>
          <a:ln>
            <a:noFill/>
          </a:ln>
        </p:spPr>
      </p:pic>
      <p:pic>
        <p:nvPicPr>
          <p:cNvPr id="11" name="Picture 10" descr="National Animal: Unicorn"/>
          <p:cNvPicPr/>
          <p:nvPr/>
        </p:nvPicPr>
        <p:blipFill>
          <a:blip r:embed="rId9">
            <a:extLst>
              <a:ext uri="{28A0092B-C50C-407E-A947-70E740481C1C}">
                <a14:useLocalDpi xmlns:a14="http://schemas.microsoft.com/office/drawing/2010/main" val="0"/>
              </a:ext>
            </a:extLst>
          </a:blip>
          <a:srcRect/>
          <a:stretch>
            <a:fillRect/>
          </a:stretch>
        </p:blipFill>
        <p:spPr bwMode="auto">
          <a:xfrm>
            <a:off x="4120282" y="3860854"/>
            <a:ext cx="479425" cy="791845"/>
          </a:xfrm>
          <a:prstGeom prst="rect">
            <a:avLst/>
          </a:prstGeom>
          <a:noFill/>
          <a:ln>
            <a:noFill/>
          </a:ln>
        </p:spPr>
      </p:pic>
      <p:pic>
        <p:nvPicPr>
          <p:cNvPr id="12" name="Picture 11" descr="https://encrypted-tbn1.gstatic.com/images?q=tbn:ANd9GcTMfUcPO-N8wz_9Hgy2FGwEMsiyLPb2uQSArqPVozRLhffdRsl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8327" y="4070144"/>
            <a:ext cx="748665" cy="467995"/>
          </a:xfrm>
          <a:prstGeom prst="rect">
            <a:avLst/>
          </a:prstGeom>
          <a:noFill/>
          <a:ln>
            <a:noFill/>
          </a:ln>
        </p:spPr>
      </p:pic>
      <p:pic>
        <p:nvPicPr>
          <p:cNvPr id="13" name="Picture 12" descr="National Flower: Flax"/>
          <p:cNvPicPr/>
          <p:nvPr/>
        </p:nvPicPr>
        <p:blipFill>
          <a:blip r:embed="rId11">
            <a:extLst>
              <a:ext uri="{28A0092B-C50C-407E-A947-70E740481C1C}">
                <a14:useLocalDpi xmlns:a14="http://schemas.microsoft.com/office/drawing/2010/main" val="0"/>
              </a:ext>
            </a:extLst>
          </a:blip>
          <a:srcRect/>
          <a:stretch>
            <a:fillRect/>
          </a:stretch>
        </p:blipFill>
        <p:spPr bwMode="auto">
          <a:xfrm>
            <a:off x="2435885" y="5157192"/>
            <a:ext cx="671830" cy="503555"/>
          </a:xfrm>
          <a:prstGeom prst="rect">
            <a:avLst/>
          </a:prstGeom>
          <a:noFill/>
          <a:ln>
            <a:noFill/>
          </a:ln>
        </p:spPr>
      </p:pic>
      <p:pic>
        <p:nvPicPr>
          <p:cNvPr id="14" name="Picture 13" descr="National Flower: Shamrock"/>
          <p:cNvPicPr/>
          <p:nvPr/>
        </p:nvPicPr>
        <p:blipFill>
          <a:blip r:embed="rId12">
            <a:extLst>
              <a:ext uri="{28A0092B-C50C-407E-A947-70E740481C1C}">
                <a14:useLocalDpi xmlns:a14="http://schemas.microsoft.com/office/drawing/2010/main" val="0"/>
              </a:ext>
            </a:extLst>
          </a:blip>
          <a:srcRect/>
          <a:stretch>
            <a:fillRect/>
          </a:stretch>
        </p:blipFill>
        <p:spPr bwMode="auto">
          <a:xfrm>
            <a:off x="4051933" y="5067021"/>
            <a:ext cx="520065" cy="683895"/>
          </a:xfrm>
          <a:prstGeom prst="rect">
            <a:avLst/>
          </a:prstGeom>
          <a:noFill/>
          <a:ln>
            <a:noFill/>
          </a:ln>
        </p:spPr>
      </p:pic>
      <p:pic>
        <p:nvPicPr>
          <p:cNvPr id="15" name="Picture 14" descr="https://encrypted-tbn2.gstatic.com/images?q=tbn:ANd9GcT9yqNrNBXZlZCRERz_lp1xiD6g8O3j_Ty0eE2m007zfLegEvAC"/>
          <p:cNvPicPr/>
          <p:nvPr/>
        </p:nvPicPr>
        <p:blipFill>
          <a:blip r:embed="rId13">
            <a:extLst>
              <a:ext uri="{28A0092B-C50C-407E-A947-70E740481C1C}">
                <a14:useLocalDpi xmlns:a14="http://schemas.microsoft.com/office/drawing/2010/main" val="0"/>
              </a:ext>
            </a:extLst>
          </a:blip>
          <a:srcRect/>
          <a:stretch>
            <a:fillRect/>
          </a:stretch>
        </p:blipFill>
        <p:spPr bwMode="auto">
          <a:xfrm>
            <a:off x="5989385" y="4905095"/>
            <a:ext cx="1007745" cy="1007745"/>
          </a:xfrm>
          <a:prstGeom prst="rect">
            <a:avLst/>
          </a:prstGeom>
          <a:noFill/>
          <a:ln>
            <a:noFill/>
          </a:ln>
        </p:spPr>
      </p:pic>
      <p:pic>
        <p:nvPicPr>
          <p:cNvPr id="16" name="Picture 15" descr="C:\Users\Georgeta Bradatan\Documents\EU programmes\VIP\VIP_logo (3).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512" y="6052789"/>
            <a:ext cx="1172210" cy="719455"/>
          </a:xfrm>
          <a:prstGeom prst="rect">
            <a:avLst/>
          </a:prstGeom>
          <a:noFill/>
          <a:ln>
            <a:noFill/>
          </a:ln>
        </p:spPr>
      </p:pic>
      <p:pic>
        <p:nvPicPr>
          <p:cNvPr id="17" name="Picture 16" descr="C:\Users\Georgeta Bradatan\Documents\EU programmes\VIP\EU_flag_LLP_EN-01 (3) (2).pn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8" name="Picture 17" descr="WeBridge Logo"/>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6269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smtClean="0"/>
          </a:p>
          <a:p>
            <a:r>
              <a:rPr lang="en-GB" dirty="0" smtClean="0"/>
              <a:t>Wales </a:t>
            </a:r>
            <a:r>
              <a:rPr lang="en-GB" dirty="0"/>
              <a:t>		 </a:t>
            </a:r>
            <a:r>
              <a:rPr lang="en-GB" dirty="0" smtClean="0"/>
              <a:t>  </a:t>
            </a:r>
            <a:r>
              <a:rPr lang="en-GB" dirty="0"/>
              <a:t>		 	</a:t>
            </a:r>
            <a:r>
              <a:rPr lang="en-GB" dirty="0" smtClean="0"/>
              <a:t>  </a:t>
            </a:r>
            <a:r>
              <a:rPr lang="en-GB" dirty="0"/>
              <a:t>		 </a:t>
            </a:r>
          </a:p>
          <a:p>
            <a:pPr marL="0" indent="0">
              <a:buNone/>
            </a:pPr>
            <a:r>
              <a:rPr lang="en-GB" dirty="0"/>
              <a:t> </a:t>
            </a:r>
          </a:p>
          <a:p>
            <a:r>
              <a:rPr lang="en-GB" dirty="0"/>
              <a:t>England           	                			       </a:t>
            </a:r>
          </a:p>
          <a:p>
            <a:pPr marL="0" indent="0">
              <a:buNone/>
            </a:pPr>
            <a:r>
              <a:rPr lang="en-GB" dirty="0"/>
              <a:t> </a:t>
            </a:r>
            <a:endParaRPr lang="en-GB" dirty="0" smtClean="0"/>
          </a:p>
          <a:p>
            <a:pPr marL="0" indent="0">
              <a:buNone/>
            </a:pPr>
            <a:endParaRPr lang="en-GB" dirty="0"/>
          </a:p>
          <a:p>
            <a:r>
              <a:rPr lang="en-GB" dirty="0"/>
              <a:t>Scotland                             </a:t>
            </a:r>
            <a:r>
              <a:rPr lang="en-GB" dirty="0" smtClean="0"/>
              <a:t>                                                   </a:t>
            </a:r>
            <a:endParaRPr lang="en-GB" dirty="0"/>
          </a:p>
          <a:p>
            <a:pPr marL="0" indent="0">
              <a:buNone/>
            </a:pPr>
            <a:endParaRPr lang="en-GB" dirty="0" smtClean="0"/>
          </a:p>
          <a:p>
            <a:pPr marL="0" indent="0">
              <a:buNone/>
            </a:pPr>
            <a:endParaRPr lang="en-GB" dirty="0"/>
          </a:p>
          <a:p>
            <a:r>
              <a:rPr lang="en-GB" dirty="0"/>
              <a:t>Ireland	 		  				 </a:t>
            </a:r>
          </a:p>
          <a:p>
            <a:pPr marL="0" indent="0">
              <a:buNone/>
            </a:pPr>
            <a:endParaRPr lang="en-GB" dirty="0"/>
          </a:p>
        </p:txBody>
      </p:sp>
      <p:sp>
        <p:nvSpPr>
          <p:cNvPr id="2" name="Title 1"/>
          <p:cNvSpPr>
            <a:spLocks noGrp="1"/>
          </p:cNvSpPr>
          <p:nvPr>
            <p:ph type="title"/>
          </p:nvPr>
        </p:nvSpPr>
        <p:spPr/>
        <p:txBody>
          <a:bodyPr>
            <a:normAutofit fontScale="90000"/>
          </a:bodyPr>
          <a:lstStyle/>
          <a:p>
            <a:r>
              <a:rPr lang="en-GB" dirty="0" smtClean="0"/>
              <a:t>Which of these symbols does not belong to the country?</a:t>
            </a:r>
            <a:endParaRPr lang="en-GB" dirty="0"/>
          </a:p>
        </p:txBody>
      </p:sp>
      <p:pic>
        <p:nvPicPr>
          <p:cNvPr id="6" name="Picture 5" descr="https://encrypted-tbn0.gstatic.com/images?q=tbn:ANd9GcQr8YHl4GanLkw_HlbD1NsCl6nPPwtao-uwHrRDLnX14288ChhdC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352" y="1736775"/>
            <a:ext cx="836930" cy="467995"/>
          </a:xfrm>
          <a:prstGeom prst="rect">
            <a:avLst/>
          </a:prstGeom>
          <a:noFill/>
          <a:ln>
            <a:noFill/>
          </a:ln>
        </p:spPr>
      </p:pic>
      <p:pic>
        <p:nvPicPr>
          <p:cNvPr id="7" name="Picture 6" descr="https://encrypted-tbn0.gstatic.com/images?q=tbn:ANd9GcTthR3MoF0VtcO12i9LdJesPgz-z9DhDehV36_tOC9vpSsd5FK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184" y="2699919"/>
            <a:ext cx="760095" cy="503555"/>
          </a:xfrm>
          <a:prstGeom prst="rect">
            <a:avLst/>
          </a:prstGeom>
          <a:noFill/>
          <a:ln>
            <a:noFill/>
          </a:ln>
        </p:spPr>
      </p:pic>
      <p:pic>
        <p:nvPicPr>
          <p:cNvPr id="12" name="Picture 11" descr="https://encrypted-tbn1.gstatic.com/images?q=tbn:ANd9GcTMfUcPO-N8wz_9Hgy2FGwEMsiyLPb2uQSArqPVozRLhffdRsl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203" y="4037812"/>
            <a:ext cx="748665" cy="467995"/>
          </a:xfrm>
          <a:prstGeom prst="rect">
            <a:avLst/>
          </a:prstGeom>
          <a:noFill/>
          <a:ln>
            <a:noFill/>
          </a:ln>
        </p:spPr>
      </p:pic>
      <p:pic>
        <p:nvPicPr>
          <p:cNvPr id="16" name="Picture 15" descr="https://encrypted-tbn2.gstatic.com/images?q=tbn:ANd9GcT9yqNrNBXZlZCRERz_lp1xiD6g8O3j_Ty0eE2m007zfLegEvAC"/>
          <p:cNvPicPr/>
          <p:nvPr/>
        </p:nvPicPr>
        <p:blipFill>
          <a:blip r:embed="rId5">
            <a:extLst>
              <a:ext uri="{28A0092B-C50C-407E-A947-70E740481C1C}">
                <a14:useLocalDpi xmlns:a14="http://schemas.microsoft.com/office/drawing/2010/main" val="0"/>
              </a:ext>
            </a:extLst>
          </a:blip>
          <a:srcRect/>
          <a:stretch>
            <a:fillRect/>
          </a:stretch>
        </p:blipFill>
        <p:spPr bwMode="auto">
          <a:xfrm>
            <a:off x="2732352" y="4855371"/>
            <a:ext cx="1007745" cy="1007745"/>
          </a:xfrm>
          <a:prstGeom prst="rect">
            <a:avLst/>
          </a:prstGeom>
          <a:noFill/>
          <a:ln>
            <a:noFill/>
          </a:ln>
        </p:spPr>
      </p:pic>
      <p:pic>
        <p:nvPicPr>
          <p:cNvPr id="17" name="Picture 16" descr="C:\Users\Georgeta Bradatan\Documents\EU programmes\VIP\VIP_logo (3).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66790"/>
            <a:ext cx="1172210" cy="719455"/>
          </a:xfrm>
          <a:prstGeom prst="rect">
            <a:avLst/>
          </a:prstGeom>
          <a:noFill/>
          <a:ln>
            <a:noFill/>
          </a:ln>
        </p:spPr>
      </p:pic>
      <p:pic>
        <p:nvPicPr>
          <p:cNvPr id="18" name="Picture 17" descr="C:\Users\Georgeta Bradatan\Documents\EU programmes\VIP\EU_flag_LLP_EN-01 (3) (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9" name="Picture 18" descr="WeBridge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26387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onal Flower: Lee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5204" y="1219691"/>
            <a:ext cx="809625" cy="1219200"/>
          </a:xfrm>
          <a:prstGeom prst="rect">
            <a:avLst/>
          </a:prstGeom>
          <a:noFill/>
          <a:ln>
            <a:noFill/>
          </a:ln>
        </p:spPr>
      </p:pic>
      <p:sp>
        <p:nvSpPr>
          <p:cNvPr id="2" name="Title 1"/>
          <p:cNvSpPr>
            <a:spLocks noGrp="1"/>
          </p:cNvSpPr>
          <p:nvPr>
            <p:ph type="title"/>
          </p:nvPr>
        </p:nvSpPr>
        <p:spPr/>
        <p:txBody>
          <a:bodyPr>
            <a:normAutofit fontScale="90000"/>
          </a:bodyPr>
          <a:lstStyle/>
          <a:p>
            <a:r>
              <a:rPr lang="en-GB" dirty="0" smtClean="0"/>
              <a:t>Match symbols with their meaning</a:t>
            </a:r>
            <a:endParaRPr lang="en-GB" dirty="0"/>
          </a:p>
        </p:txBody>
      </p:sp>
      <p:sp>
        <p:nvSpPr>
          <p:cNvPr id="5" name="Rectangle 4"/>
          <p:cNvSpPr/>
          <p:nvPr/>
        </p:nvSpPr>
        <p:spPr>
          <a:xfrm>
            <a:off x="1907704" y="1484784"/>
            <a:ext cx="4950296" cy="954107"/>
          </a:xfrm>
          <a:prstGeom prst="rect">
            <a:avLst/>
          </a:prstGeom>
        </p:spPr>
        <p:txBody>
          <a:bodyPr wrap="square">
            <a:spAutoFit/>
          </a:bodyPr>
          <a:lstStyle/>
          <a:p>
            <a:r>
              <a:rPr lang="en-GB" sz="1400" dirty="0"/>
              <a:t>The 7</a:t>
            </a:r>
            <a:r>
              <a:rPr lang="en-GB" sz="1400" baseline="30000" dirty="0"/>
              <a:t>th</a:t>
            </a:r>
            <a:r>
              <a:rPr lang="en-GB" sz="1400" dirty="0"/>
              <a:t> century king of Gwynedd, </a:t>
            </a:r>
            <a:r>
              <a:rPr lang="en-GB" sz="1400" dirty="0" err="1"/>
              <a:t>Cadwaladr</a:t>
            </a:r>
            <a:r>
              <a:rPr lang="en-GB" sz="1400" dirty="0"/>
              <a:t>, is said to have ordered his men into battle wearing these for identification purposes, but whatever the origins, we grow plenty of them and they taste lovely</a:t>
            </a:r>
          </a:p>
        </p:txBody>
      </p:sp>
      <p:pic>
        <p:nvPicPr>
          <p:cNvPr id="6" name="Picture 5" descr="Daffodills (Narcissus) - 25.jpg"/>
          <p:cNvPicPr/>
          <p:nvPr/>
        </p:nvPicPr>
        <p:blipFill>
          <a:blip r:embed="rId3">
            <a:extLst>
              <a:ext uri="{28A0092B-C50C-407E-A947-70E740481C1C}">
                <a14:useLocalDpi xmlns:a14="http://schemas.microsoft.com/office/drawing/2010/main" val="0"/>
              </a:ext>
            </a:extLst>
          </a:blip>
          <a:srcRect/>
          <a:stretch>
            <a:fillRect/>
          </a:stretch>
        </p:blipFill>
        <p:spPr bwMode="auto">
          <a:xfrm>
            <a:off x="923450" y="3352995"/>
            <a:ext cx="952500" cy="714375"/>
          </a:xfrm>
          <a:prstGeom prst="rect">
            <a:avLst/>
          </a:prstGeom>
          <a:noFill/>
          <a:ln>
            <a:noFill/>
          </a:ln>
        </p:spPr>
      </p:pic>
      <p:sp>
        <p:nvSpPr>
          <p:cNvPr id="7" name="Rectangle 6"/>
          <p:cNvSpPr/>
          <p:nvPr/>
        </p:nvSpPr>
        <p:spPr>
          <a:xfrm>
            <a:off x="2123728" y="3212975"/>
            <a:ext cx="5832648" cy="1661993"/>
          </a:xfrm>
          <a:prstGeom prst="rect">
            <a:avLst/>
          </a:prstGeom>
        </p:spPr>
        <p:txBody>
          <a:bodyPr wrap="square">
            <a:spAutoFit/>
          </a:bodyPr>
          <a:lstStyle/>
          <a:p>
            <a:pPr lvl="0"/>
            <a:r>
              <a:rPr lang="en-GB" sz="1400" dirty="0"/>
              <a:t>The origins of this symbol of Wales appear to be as an attractive interloper, introduced during the 19</a:t>
            </a:r>
            <a:r>
              <a:rPr lang="en-GB" sz="1400" baseline="30000" dirty="0"/>
              <a:t>th</a:t>
            </a:r>
            <a:r>
              <a:rPr lang="en-GB" sz="1400" dirty="0"/>
              <a:t> century, as a replacement for the humble leek. David Lloyd George, the only Welshman to serve as Prime Minister, was a public advocate of this symbol and its appearance in early spring as a symbol of nature’s optimism coincides with St David’s Day on March 1.</a:t>
            </a:r>
          </a:p>
          <a:p>
            <a:r>
              <a:rPr lang="en-GB" dirty="0"/>
              <a:t> </a:t>
            </a:r>
          </a:p>
        </p:txBody>
      </p:sp>
      <p:pic>
        <p:nvPicPr>
          <p:cNvPr id="8" name="Picture 7" descr="C:\Users\Georgeta Bradatan\Documents\EU programmes\VIP\VIP_logo (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 y="6066790"/>
            <a:ext cx="1172210" cy="719455"/>
          </a:xfrm>
          <a:prstGeom prst="rect">
            <a:avLst/>
          </a:prstGeom>
          <a:noFill/>
          <a:ln>
            <a:noFill/>
          </a:ln>
        </p:spPr>
      </p:pic>
      <p:pic>
        <p:nvPicPr>
          <p:cNvPr id="9" name="Picture 8" descr="C:\Users\Georgeta Bradatan\Documents\EU programmes\VIP\EU_flag_LLP_EN-01 (3) (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0" name="Picture 9" descr="WeBridge 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3652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ga świętego Dawida.sv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952500" cy="542925"/>
          </a:xfrm>
          <a:prstGeom prst="rect">
            <a:avLst/>
          </a:prstGeom>
          <a:noFill/>
          <a:ln>
            <a:noFill/>
          </a:ln>
        </p:spPr>
      </p:pic>
      <p:sp>
        <p:nvSpPr>
          <p:cNvPr id="2" name="Title 1"/>
          <p:cNvSpPr>
            <a:spLocks noGrp="1"/>
          </p:cNvSpPr>
          <p:nvPr>
            <p:ph type="title"/>
          </p:nvPr>
        </p:nvSpPr>
        <p:spPr/>
        <p:txBody>
          <a:bodyPr/>
          <a:lstStyle/>
          <a:p>
            <a:endParaRPr lang="en-GB"/>
          </a:p>
        </p:txBody>
      </p:sp>
      <p:sp>
        <p:nvSpPr>
          <p:cNvPr id="5" name="Rectangle 4"/>
          <p:cNvSpPr/>
          <p:nvPr/>
        </p:nvSpPr>
        <p:spPr>
          <a:xfrm>
            <a:off x="1835696" y="1700808"/>
            <a:ext cx="5022304" cy="738664"/>
          </a:xfrm>
          <a:prstGeom prst="rect">
            <a:avLst/>
          </a:prstGeom>
        </p:spPr>
        <p:txBody>
          <a:bodyPr wrap="square">
            <a:spAutoFit/>
          </a:bodyPr>
          <a:lstStyle/>
          <a:p>
            <a:pPr lvl="0"/>
            <a:r>
              <a:rPr lang="en-GB" sz="1400" dirty="0"/>
              <a:t>This is  sometimes used as an alternative to the national one (and used in part of </a:t>
            </a:r>
            <a:r>
              <a:rPr lang="en-GB" sz="1400" dirty="0">
                <a:hlinkClick r:id="rId3" tooltip="Crusaders Rugby League"/>
              </a:rPr>
              <a:t>Crusaders</a:t>
            </a:r>
            <a:r>
              <a:rPr lang="en-GB" sz="1400" dirty="0"/>
              <a:t>' crest), and is flown on </a:t>
            </a:r>
            <a:r>
              <a:rPr lang="en-GB" sz="1400" dirty="0">
                <a:hlinkClick r:id="rId4" tooltip="St David's Day"/>
              </a:rPr>
              <a:t>St David's Day</a:t>
            </a:r>
            <a:endParaRPr lang="en-GB" sz="1400" dirty="0"/>
          </a:p>
        </p:txBody>
      </p:sp>
      <p:pic>
        <p:nvPicPr>
          <p:cNvPr id="6" name="Picture 5" descr="http://www.clker.com/cliparts/s/H/4/G/U/R/welsh-dragon-hi.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271" y="2624138"/>
            <a:ext cx="1241425" cy="827405"/>
          </a:xfrm>
          <a:prstGeom prst="rect">
            <a:avLst/>
          </a:prstGeom>
          <a:noFill/>
          <a:ln>
            <a:noFill/>
          </a:ln>
        </p:spPr>
      </p:pic>
      <p:sp>
        <p:nvSpPr>
          <p:cNvPr id="7" name="Rectangle 6"/>
          <p:cNvSpPr/>
          <p:nvPr/>
        </p:nvSpPr>
        <p:spPr>
          <a:xfrm>
            <a:off x="1835696" y="2708919"/>
            <a:ext cx="5832648" cy="954107"/>
          </a:xfrm>
          <a:prstGeom prst="rect">
            <a:avLst/>
          </a:prstGeom>
        </p:spPr>
        <p:txBody>
          <a:bodyPr wrap="square">
            <a:spAutoFit/>
          </a:bodyPr>
          <a:lstStyle/>
          <a:p>
            <a:pPr lvl="0"/>
            <a:r>
              <a:rPr lang="en-GB" sz="1400" dirty="0"/>
              <a:t>The significance of this symbol is believed to date back to Arthurian legend when Merlin had a vision of it (representing native Britons) fighting a white one (the Saxon invaders). The red one won the battle, just in case you were wondering…</a:t>
            </a:r>
          </a:p>
        </p:txBody>
      </p:sp>
      <p:pic>
        <p:nvPicPr>
          <p:cNvPr id="8" name="Picture 7" descr="Llwyau Car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255" y="4653136"/>
            <a:ext cx="719455" cy="1079500"/>
          </a:xfrm>
          <a:prstGeom prst="rect">
            <a:avLst/>
          </a:prstGeom>
          <a:noFill/>
          <a:ln>
            <a:noFill/>
          </a:ln>
        </p:spPr>
      </p:pic>
      <p:sp>
        <p:nvSpPr>
          <p:cNvPr id="9" name="Rectangle 8"/>
          <p:cNvSpPr/>
          <p:nvPr/>
        </p:nvSpPr>
        <p:spPr>
          <a:xfrm>
            <a:off x="2051720" y="4365104"/>
            <a:ext cx="5112568" cy="1384995"/>
          </a:xfrm>
          <a:prstGeom prst="rect">
            <a:avLst/>
          </a:prstGeom>
        </p:spPr>
        <p:txBody>
          <a:bodyPr wrap="square">
            <a:spAutoFit/>
          </a:bodyPr>
          <a:lstStyle/>
          <a:p>
            <a:pPr lvl="0"/>
            <a:r>
              <a:rPr lang="en-GB" sz="1400" dirty="0"/>
              <a:t>A handcrafted gift made of a solid block of wood for a young woman indicated to the woman’s family that the man was skilled and capable with his hands. The oldest existing one in Wales dates back to 1667 and can be seen at the wonderful </a:t>
            </a:r>
            <a:r>
              <a:rPr lang="en-GB" sz="1400" dirty="0">
                <a:hlinkClick r:id="rId7"/>
              </a:rPr>
              <a:t>St Fagan’s: National History Museum</a:t>
            </a:r>
            <a:r>
              <a:rPr lang="en-GB" sz="1400" dirty="0"/>
              <a:t>.</a:t>
            </a:r>
          </a:p>
        </p:txBody>
      </p:sp>
      <p:pic>
        <p:nvPicPr>
          <p:cNvPr id="10" name="Picture 9" descr="C:\Users\Georgeta Bradatan\Documents\EU programmes\VIP\VIP_logo (3).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124932"/>
            <a:ext cx="1172210" cy="719455"/>
          </a:xfrm>
          <a:prstGeom prst="rect">
            <a:avLst/>
          </a:prstGeom>
          <a:noFill/>
          <a:ln>
            <a:noFill/>
          </a:ln>
        </p:spPr>
      </p:pic>
      <p:pic>
        <p:nvPicPr>
          <p:cNvPr id="11" name="Picture 10" descr="C:\Users\Georgeta Bradatan\Documents\EU programmes\VIP\EU_flag_LLP_EN-01 (3) (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2" name="Picture 11" descr="WeBridge Log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21103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b/b5/Welsh_triple_harp.jpg/250px-Welsh_triple_harp.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1440000" cy="2052000"/>
          </a:xfrm>
          <a:prstGeom prst="rect">
            <a:avLst/>
          </a:prstGeom>
          <a:noFill/>
          <a:ln>
            <a:noFill/>
          </a:ln>
        </p:spPr>
      </p:pic>
      <p:sp>
        <p:nvSpPr>
          <p:cNvPr id="2" name="Title 1"/>
          <p:cNvSpPr>
            <a:spLocks noGrp="1"/>
          </p:cNvSpPr>
          <p:nvPr>
            <p:ph type="title"/>
          </p:nvPr>
        </p:nvSpPr>
        <p:spPr/>
        <p:txBody>
          <a:bodyPr/>
          <a:lstStyle/>
          <a:p>
            <a:endParaRPr lang="en-GB"/>
          </a:p>
        </p:txBody>
      </p:sp>
      <p:sp>
        <p:nvSpPr>
          <p:cNvPr id="5" name="Rectangle 4"/>
          <p:cNvSpPr/>
          <p:nvPr/>
        </p:nvSpPr>
        <p:spPr>
          <a:xfrm>
            <a:off x="2195736" y="1556793"/>
            <a:ext cx="6192688" cy="1384995"/>
          </a:xfrm>
          <a:prstGeom prst="rect">
            <a:avLst/>
          </a:prstGeom>
        </p:spPr>
        <p:txBody>
          <a:bodyPr wrap="square">
            <a:spAutoFit/>
          </a:bodyPr>
          <a:lstStyle/>
          <a:p>
            <a:r>
              <a:rPr lang="en-GB" sz="1400" dirty="0"/>
              <a:t>This symbol has three rows of strings rather than one. The Italians invented it during the 17</a:t>
            </a:r>
            <a:r>
              <a:rPr lang="en-GB" sz="1400" baseline="30000" dirty="0"/>
              <a:t>th</a:t>
            </a:r>
            <a:r>
              <a:rPr lang="en-GB" sz="1400" dirty="0"/>
              <a:t> century, but a 100 years later it was widely known as the Welsh one. Other varieties are believed to have been used in Wales since the 11</a:t>
            </a:r>
            <a:r>
              <a:rPr lang="en-GB" sz="1400" baseline="30000" dirty="0"/>
              <a:t>th</a:t>
            </a:r>
            <a:r>
              <a:rPr lang="en-GB" sz="1400" dirty="0"/>
              <a:t> century and gifted exponents of the art, such as </a:t>
            </a:r>
            <a:r>
              <a:rPr lang="en-GB" sz="1400" u="sng" dirty="0" err="1">
                <a:hlinkClick r:id="rId3"/>
              </a:rPr>
              <a:t>Elinor</a:t>
            </a:r>
            <a:r>
              <a:rPr lang="en-GB" sz="1400" u="sng" dirty="0">
                <a:hlinkClick r:id="rId3"/>
              </a:rPr>
              <a:t> Bennett</a:t>
            </a:r>
            <a:r>
              <a:rPr lang="en-GB" sz="1400" dirty="0">
                <a:hlinkClick r:id="rId3"/>
              </a:rPr>
              <a:t> </a:t>
            </a:r>
            <a:r>
              <a:rPr lang="en-GB" sz="1400" dirty="0"/>
              <a:t>and </a:t>
            </a:r>
            <a:r>
              <a:rPr lang="en-GB" sz="1400" u="sng" dirty="0" err="1">
                <a:hlinkClick r:id="rId4"/>
              </a:rPr>
              <a:t>Catrin</a:t>
            </a:r>
            <a:r>
              <a:rPr lang="en-GB" sz="1400" u="sng" dirty="0">
                <a:hlinkClick r:id="rId4"/>
              </a:rPr>
              <a:t> Finch</a:t>
            </a:r>
            <a:r>
              <a:rPr lang="en-GB" sz="1400" dirty="0"/>
              <a:t> among others, continue to inspire audiences and aspiring musicians</a:t>
            </a:r>
          </a:p>
        </p:txBody>
      </p:sp>
      <p:pic>
        <p:nvPicPr>
          <p:cNvPr id="6" name="Picture 5" descr="http://www.bbc.co.uk/wales/music/sites/treorchy-male-voice-choir/images/treorchy-male-voice-choir_44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671" y="3880468"/>
            <a:ext cx="1663065" cy="935990"/>
          </a:xfrm>
          <a:prstGeom prst="rect">
            <a:avLst/>
          </a:prstGeom>
          <a:noFill/>
          <a:ln>
            <a:noFill/>
          </a:ln>
        </p:spPr>
      </p:pic>
      <p:sp>
        <p:nvSpPr>
          <p:cNvPr id="7" name="Rectangle 6"/>
          <p:cNvSpPr/>
          <p:nvPr/>
        </p:nvSpPr>
        <p:spPr>
          <a:xfrm>
            <a:off x="2339752" y="3933056"/>
            <a:ext cx="4392488" cy="738664"/>
          </a:xfrm>
          <a:prstGeom prst="rect">
            <a:avLst/>
          </a:prstGeom>
        </p:spPr>
        <p:txBody>
          <a:bodyPr wrap="square">
            <a:spAutoFit/>
          </a:bodyPr>
          <a:lstStyle/>
          <a:p>
            <a:pPr lvl="0"/>
            <a:r>
              <a:rPr lang="en-GB" sz="1400" dirty="0"/>
              <a:t>It has become a very well-known symbol of Wales since winning a major national event for many consecutive years in the 1870s. </a:t>
            </a:r>
          </a:p>
        </p:txBody>
      </p:sp>
      <p:pic>
        <p:nvPicPr>
          <p:cNvPr id="8" name="Picture 7" descr="https://encrypted-tbn2.gstatic.com/images?q=tbn:ANd9GcTqg2tg8iBhZJY3pVZI2mVrvHGRxLXGl_N12uFjRFh29yxxGmDPUQ"/>
          <p:cNvPicPr/>
          <p:nvPr/>
        </p:nvPicPr>
        <p:blipFill>
          <a:blip r:embed="rId6">
            <a:extLst>
              <a:ext uri="{28A0092B-C50C-407E-A947-70E740481C1C}">
                <a14:useLocalDpi xmlns:a14="http://schemas.microsoft.com/office/drawing/2010/main" val="0"/>
              </a:ext>
            </a:extLst>
          </a:blip>
          <a:srcRect/>
          <a:stretch>
            <a:fillRect/>
          </a:stretch>
        </p:blipFill>
        <p:spPr bwMode="auto">
          <a:xfrm>
            <a:off x="729827" y="4919345"/>
            <a:ext cx="1219200" cy="1219200"/>
          </a:xfrm>
          <a:prstGeom prst="rect">
            <a:avLst/>
          </a:prstGeom>
          <a:noFill/>
          <a:ln>
            <a:noFill/>
          </a:ln>
        </p:spPr>
      </p:pic>
      <p:sp>
        <p:nvSpPr>
          <p:cNvPr id="9" name="Rectangle 8"/>
          <p:cNvSpPr/>
          <p:nvPr/>
        </p:nvSpPr>
        <p:spPr>
          <a:xfrm>
            <a:off x="2339752" y="4810218"/>
            <a:ext cx="6048672" cy="1231106"/>
          </a:xfrm>
          <a:prstGeom prst="rect">
            <a:avLst/>
          </a:prstGeom>
        </p:spPr>
        <p:txBody>
          <a:bodyPr wrap="square">
            <a:spAutoFit/>
          </a:bodyPr>
          <a:lstStyle/>
          <a:p>
            <a:pPr lvl="0"/>
            <a:r>
              <a:rPr lang="en-GB" sz="1400" dirty="0"/>
              <a:t>The first Welsh international one took place in 1881 against England, in Blackheath. It didn't go well for the away team, but brushing that minor setback aside, the first golden era  came with a three year unbeaten run between 1907 and 1910. Today it is one of the most important symbols for Wales</a:t>
            </a:r>
            <a:r>
              <a:rPr lang="en-GB" dirty="0"/>
              <a:t>.</a:t>
            </a:r>
          </a:p>
        </p:txBody>
      </p:sp>
      <p:pic>
        <p:nvPicPr>
          <p:cNvPr id="10" name="Picture 9" descr="C:\Users\Georgeta Bradatan\Documents\EU programmes\VIP\VIP_logo (3).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34" y="6138545"/>
            <a:ext cx="1172210" cy="719455"/>
          </a:xfrm>
          <a:prstGeom prst="rect">
            <a:avLst/>
          </a:prstGeom>
          <a:noFill/>
          <a:ln>
            <a:noFill/>
          </a:ln>
        </p:spPr>
      </p:pic>
      <p:pic>
        <p:nvPicPr>
          <p:cNvPr id="11" name="Picture 10" descr="C:\Users\Georgeta Bradatan\Documents\EU programmes\VIP\EU_flag_LLP_EN-01 (3) (2).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2" name="Picture 11" descr="WeBridge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7135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upload.wikimedia.org/wikipedia/commons/thumb/4/42/Flag_of_Wallonia.svg/200px-Flag_of_Wallonia.sv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1"/>
            <a:ext cx="2268000" cy="1548000"/>
          </a:xfrm>
          <a:prstGeom prst="rect">
            <a:avLst/>
          </a:prstGeom>
          <a:noFill/>
          <a:ln>
            <a:noFill/>
          </a:ln>
        </p:spPr>
      </p:pic>
      <p:sp>
        <p:nvSpPr>
          <p:cNvPr id="2" name="Title 1"/>
          <p:cNvSpPr>
            <a:spLocks noGrp="1"/>
          </p:cNvSpPr>
          <p:nvPr>
            <p:ph type="title"/>
          </p:nvPr>
        </p:nvSpPr>
        <p:spPr/>
        <p:txBody>
          <a:bodyPr/>
          <a:lstStyle/>
          <a:p>
            <a:r>
              <a:rPr lang="en-GB" b="1" dirty="0" smtClean="0"/>
              <a:t>                 FRANCE </a:t>
            </a:r>
            <a:endParaRPr lang="en-GB" dirty="0"/>
          </a:p>
        </p:txBody>
      </p:sp>
      <p:pic>
        <p:nvPicPr>
          <p:cNvPr id="5" name="Picture 4" descr="http://upload.wikimedia.org/wikipedia/commons/thumb/4/4c/Fleur_de_lys_%28or%29.svg/84px-Fleur_de_lys_%28or%29.svg.png"/>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12776"/>
            <a:ext cx="1368000" cy="1692000"/>
          </a:xfrm>
          <a:prstGeom prst="rect">
            <a:avLst/>
          </a:prstGeom>
          <a:noFill/>
          <a:ln>
            <a:noFill/>
          </a:ln>
        </p:spPr>
      </p:pic>
      <p:pic>
        <p:nvPicPr>
          <p:cNvPr id="6" name="Picture 5" descr="http://upload.wikimedia.org/wikipedia/commons/thumb/e/e0/Grand_sceau_de_la_R%C3%A9publique_Fran%C3%A7aise_image001.gif/180px-Grand_sceau_de_la_R%C3%A9publique_Fran%C3%A7aise_image001.gif"/>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459648"/>
            <a:ext cx="1656000" cy="1620000"/>
          </a:xfrm>
          <a:prstGeom prst="rect">
            <a:avLst/>
          </a:prstGeom>
          <a:noFill/>
          <a:ln>
            <a:noFill/>
          </a:ln>
        </p:spPr>
      </p:pic>
      <p:sp>
        <p:nvSpPr>
          <p:cNvPr id="7" name="Rectangle 6"/>
          <p:cNvSpPr/>
          <p:nvPr/>
        </p:nvSpPr>
        <p:spPr>
          <a:xfrm>
            <a:off x="3275857" y="3244334"/>
            <a:ext cx="2895300" cy="646331"/>
          </a:xfrm>
          <a:prstGeom prst="rect">
            <a:avLst/>
          </a:prstGeom>
        </p:spPr>
        <p:txBody>
          <a:bodyPr wrap="square">
            <a:spAutoFit/>
          </a:bodyPr>
          <a:lstStyle/>
          <a:p>
            <a:r>
              <a:rPr lang="en-GB" sz="3600" b="1" dirty="0"/>
              <a:t>GERMANY</a:t>
            </a:r>
            <a:endParaRPr lang="en-GB" sz="3600" dirty="0"/>
          </a:p>
        </p:txBody>
      </p:sp>
      <p:pic>
        <p:nvPicPr>
          <p:cNvPr id="8" name="Picture 7" descr="Emblem of Germany"/>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509120"/>
            <a:ext cx="775970" cy="1007745"/>
          </a:xfrm>
          <a:prstGeom prst="rect">
            <a:avLst/>
          </a:prstGeom>
          <a:noFill/>
          <a:ln>
            <a:noFill/>
          </a:ln>
        </p:spPr>
      </p:pic>
      <p:pic>
        <p:nvPicPr>
          <p:cNvPr id="9" name="Picture 8" descr="German Oak (e.g. on German euro coins)"/>
          <p:cNvPicPr/>
          <p:nvPr/>
        </p:nvPicPr>
        <p:blipFill>
          <a:blip r:embed="rId6">
            <a:extLst>
              <a:ext uri="{28A0092B-C50C-407E-A947-70E740481C1C}">
                <a14:useLocalDpi xmlns:a14="http://schemas.microsoft.com/office/drawing/2010/main" val="0"/>
              </a:ext>
            </a:extLst>
          </a:blip>
          <a:srcRect/>
          <a:stretch>
            <a:fillRect/>
          </a:stretch>
        </p:blipFill>
        <p:spPr bwMode="auto">
          <a:xfrm>
            <a:off x="3821172" y="4314246"/>
            <a:ext cx="902335" cy="1115695"/>
          </a:xfrm>
          <a:prstGeom prst="rect">
            <a:avLst/>
          </a:prstGeom>
          <a:noFill/>
          <a:ln>
            <a:noFill/>
          </a:ln>
        </p:spPr>
      </p:pic>
      <p:pic>
        <p:nvPicPr>
          <p:cNvPr id="10" name="Picture 9" descr="http://upload.wikimedia.org/wikipedia/commons/thumb/1/17/Muenchen_Kleines_Stadtwappen.svg/96px-Muenchen_Kleines_Stadtwappen.svg.png"/>
          <p:cNvPicPr/>
          <p:nvPr/>
        </p:nvPicPr>
        <p:blipFill>
          <a:blip r:embed="rId7">
            <a:extLst>
              <a:ext uri="{28A0092B-C50C-407E-A947-70E740481C1C}">
                <a14:useLocalDpi xmlns:a14="http://schemas.microsoft.com/office/drawing/2010/main" val="0"/>
              </a:ext>
            </a:extLst>
          </a:blip>
          <a:srcRect/>
          <a:stretch>
            <a:fillRect/>
          </a:stretch>
        </p:blipFill>
        <p:spPr bwMode="auto">
          <a:xfrm>
            <a:off x="6341756" y="4212400"/>
            <a:ext cx="914400" cy="1145540"/>
          </a:xfrm>
          <a:prstGeom prst="rect">
            <a:avLst/>
          </a:prstGeom>
          <a:noFill/>
          <a:ln>
            <a:noFill/>
          </a:ln>
        </p:spPr>
      </p:pic>
      <p:pic>
        <p:nvPicPr>
          <p:cNvPr id="11" name="Picture 10" descr="C:\Users\Georgeta Bradatan\Documents\EU programmes\VIP\VIP_logo (3).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28" y="6072292"/>
            <a:ext cx="1172210" cy="719455"/>
          </a:xfrm>
          <a:prstGeom prst="rect">
            <a:avLst/>
          </a:prstGeom>
          <a:noFill/>
          <a:ln>
            <a:noFill/>
          </a:ln>
        </p:spPr>
      </p:pic>
      <p:pic>
        <p:nvPicPr>
          <p:cNvPr id="12" name="Picture 11" descr="C:\Users\Georgeta Bradatan\Documents\EU programmes\VIP\EU_flag_LLP_EN-01 (3) (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0434" y="6263784"/>
            <a:ext cx="1362075" cy="466725"/>
          </a:xfrm>
          <a:prstGeom prst="rect">
            <a:avLst/>
          </a:prstGeom>
          <a:noFill/>
          <a:ln>
            <a:noFill/>
          </a:ln>
        </p:spPr>
      </p:pic>
      <p:pic>
        <p:nvPicPr>
          <p:cNvPr id="13" name="Picture 12" descr="WeBridge Logo"/>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6138545"/>
            <a:ext cx="1233170" cy="647700"/>
          </a:xfrm>
          <a:prstGeom prst="rect">
            <a:avLst/>
          </a:prstGeom>
          <a:noFill/>
          <a:ln>
            <a:noFill/>
          </a:ln>
        </p:spPr>
      </p:pic>
    </p:spTree>
    <p:extLst>
      <p:ext uri="{BB962C8B-B14F-4D97-AF65-F5344CB8AC3E}">
        <p14:creationId xmlns:p14="http://schemas.microsoft.com/office/powerpoint/2010/main" val="13922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348</Words>
  <Application>Microsoft Office PowerPoint</Application>
  <PresentationFormat>Bildschirmpräsentation (4:3)</PresentationFormat>
  <Paragraphs>66</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Concourse</vt:lpstr>
      <vt:lpstr>PowerPoint-Präsentation</vt:lpstr>
      <vt:lpstr>PowerPoint-Präsentation</vt:lpstr>
      <vt:lpstr>PowerPoint-Präsentation</vt:lpstr>
      <vt:lpstr>Which of these symbols does not belong to the country?</vt:lpstr>
      <vt:lpstr>Which of these symbols does not belong to the country?</vt:lpstr>
      <vt:lpstr>Match symbols with their meaning</vt:lpstr>
      <vt:lpstr>PowerPoint-Präsentation</vt:lpstr>
      <vt:lpstr>PowerPoint-Präsentation</vt:lpstr>
      <vt:lpstr>                 FRANCE </vt:lpstr>
      <vt:lpstr>                      LATVIA </vt:lpstr>
      <vt:lpstr>               SPAIN </vt:lpstr>
      <vt:lpstr>In your groups create a new symbol you would like your country to have</vt:lpstr>
      <vt:lpstr>PowerPoint-Präsentation</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Georgeta Bradatan</dc:creator>
  <cp:lastModifiedBy>HSajons</cp:lastModifiedBy>
  <cp:revision>14</cp:revision>
  <dcterms:created xsi:type="dcterms:W3CDTF">2014-09-16T10:41:32Z</dcterms:created>
  <dcterms:modified xsi:type="dcterms:W3CDTF">2014-10-22T13:52:37Z</dcterms:modified>
</cp:coreProperties>
</file>